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36" r:id="rId1"/>
  </p:sldMasterIdLst>
  <p:notesMasterIdLst>
    <p:notesMasterId r:id="rId14"/>
  </p:notesMasterIdLst>
  <p:handoutMasterIdLst>
    <p:handoutMasterId r:id="rId15"/>
  </p:handoutMasterIdLst>
  <p:sldIdLst>
    <p:sldId id="273" r:id="rId2"/>
    <p:sldId id="287" r:id="rId3"/>
    <p:sldId id="295" r:id="rId4"/>
    <p:sldId id="258" r:id="rId5"/>
    <p:sldId id="293" r:id="rId6"/>
    <p:sldId id="292" r:id="rId7"/>
    <p:sldId id="288" r:id="rId8"/>
    <p:sldId id="291" r:id="rId9"/>
    <p:sldId id="289" r:id="rId10"/>
    <p:sldId id="290" r:id="rId11"/>
    <p:sldId id="286" r:id="rId12"/>
    <p:sldId id="29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F3F561-E82A-475F-8418-5810E372B918}" v="19" dt="2024-05-13T10:56:46.51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2" autoAdjust="0"/>
    <p:restoredTop sz="70513" autoAdjust="0"/>
  </p:normalViewPr>
  <p:slideViewPr>
    <p:cSldViewPr snapToGrid="0">
      <p:cViewPr varScale="1">
        <p:scale>
          <a:sx n="44" d="100"/>
          <a:sy n="44" d="100"/>
        </p:scale>
        <p:origin x="1688" y="44"/>
      </p:cViewPr>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c GUERIN" userId="c317bc51737383d6" providerId="LiveId" clId="{C5F3F561-E82A-475F-8418-5810E372B918}"/>
    <pc:docChg chg="undo custSel addSld delSld modSld sldOrd addSection delSection">
      <pc:chgData name="Loic GUERIN" userId="c317bc51737383d6" providerId="LiveId" clId="{C5F3F561-E82A-475F-8418-5810E372B918}" dt="2024-06-02T15:10:04.872" v="3836" actId="20577"/>
      <pc:docMkLst>
        <pc:docMk/>
      </pc:docMkLst>
      <pc:sldChg chg="addSp delSp modSp mod chgLayout modNotesTx">
        <pc:chgData name="Loic GUERIN" userId="c317bc51737383d6" providerId="LiveId" clId="{C5F3F561-E82A-475F-8418-5810E372B918}" dt="2024-06-02T15:07:36.490" v="3797" actId="6549"/>
        <pc:sldMkLst>
          <pc:docMk/>
          <pc:sldMk cId="899404849" sldId="258"/>
        </pc:sldMkLst>
        <pc:spChg chg="mod ord">
          <ac:chgData name="Loic GUERIN" userId="c317bc51737383d6" providerId="LiveId" clId="{C5F3F561-E82A-475F-8418-5810E372B918}" dt="2024-05-10T11:17:04.220" v="1971" actId="6264"/>
          <ac:spMkLst>
            <pc:docMk/>
            <pc:sldMk cId="899404849" sldId="258"/>
            <ac:spMk id="2" creationId="{FBB074D5-F11E-4787-A755-2E3720C9CD36}"/>
          </ac:spMkLst>
        </pc:spChg>
        <pc:spChg chg="mod ord">
          <ac:chgData name="Loic GUERIN" userId="c317bc51737383d6" providerId="LiveId" clId="{C5F3F561-E82A-475F-8418-5810E372B918}" dt="2024-06-02T15:07:22.828" v="3794" actId="20577"/>
          <ac:spMkLst>
            <pc:docMk/>
            <pc:sldMk cId="899404849" sldId="258"/>
            <ac:spMk id="3" creationId="{00000000-0000-0000-0000-000000000000}"/>
          </ac:spMkLst>
        </pc:spChg>
        <pc:spChg chg="mod ord">
          <ac:chgData name="Loic GUERIN" userId="c317bc51737383d6" providerId="LiveId" clId="{C5F3F561-E82A-475F-8418-5810E372B918}" dt="2024-06-02T15:07:25.731" v="3795" actId="20577"/>
          <ac:spMkLst>
            <pc:docMk/>
            <pc:sldMk cId="899404849" sldId="258"/>
            <ac:spMk id="4" creationId="{00000000-0000-0000-0000-000000000000}"/>
          </ac:spMkLst>
        </pc:spChg>
        <pc:spChg chg="add del mod">
          <ac:chgData name="Loic GUERIN" userId="c317bc51737383d6" providerId="LiveId" clId="{C5F3F561-E82A-475F-8418-5810E372B918}" dt="2024-05-10T11:17:04.220" v="1971" actId="6264"/>
          <ac:spMkLst>
            <pc:docMk/>
            <pc:sldMk cId="899404849" sldId="258"/>
            <ac:spMk id="5" creationId="{6CF8A9F0-6D95-3E3D-AF20-6FF713C89208}"/>
          </ac:spMkLst>
        </pc:spChg>
        <pc:spChg chg="add del mod">
          <ac:chgData name="Loic GUERIN" userId="c317bc51737383d6" providerId="LiveId" clId="{C5F3F561-E82A-475F-8418-5810E372B918}" dt="2024-05-10T11:17:04.220" v="1971" actId="6264"/>
          <ac:spMkLst>
            <pc:docMk/>
            <pc:sldMk cId="899404849" sldId="258"/>
            <ac:spMk id="8" creationId="{5795C949-2BC0-AB30-320C-B907A46EE83F}"/>
          </ac:spMkLst>
        </pc:spChg>
        <pc:spChg chg="add del mod">
          <ac:chgData name="Loic GUERIN" userId="c317bc51737383d6" providerId="LiveId" clId="{C5F3F561-E82A-475F-8418-5810E372B918}" dt="2024-05-10T11:17:04.220" v="1971" actId="6264"/>
          <ac:spMkLst>
            <pc:docMk/>
            <pc:sldMk cId="899404849" sldId="258"/>
            <ac:spMk id="9" creationId="{8524D522-C313-2952-EF07-CE8BEFE17EB7}"/>
          </ac:spMkLst>
        </pc:spChg>
      </pc:sldChg>
      <pc:sldChg chg="modSp mod">
        <pc:chgData name="Loic GUERIN" userId="c317bc51737383d6" providerId="LiveId" clId="{C5F3F561-E82A-475F-8418-5810E372B918}" dt="2024-05-09T13:56:42.626" v="33" actId="20577"/>
        <pc:sldMkLst>
          <pc:docMk/>
          <pc:sldMk cId="1469902747" sldId="273"/>
        </pc:sldMkLst>
        <pc:spChg chg="mod">
          <ac:chgData name="Loic GUERIN" userId="c317bc51737383d6" providerId="LiveId" clId="{C5F3F561-E82A-475F-8418-5810E372B918}" dt="2024-05-09T13:56:42.626" v="33" actId="20577"/>
          <ac:spMkLst>
            <pc:docMk/>
            <pc:sldMk cId="1469902747" sldId="273"/>
            <ac:spMk id="8" creationId="{00000000-0000-0000-0000-000000000000}"/>
          </ac:spMkLst>
        </pc:spChg>
      </pc:sldChg>
      <pc:sldChg chg="addSp modSp">
        <pc:chgData name="Loic GUERIN" userId="c317bc51737383d6" providerId="LiveId" clId="{C5F3F561-E82A-475F-8418-5810E372B918}" dt="2024-05-09T13:58:53.785" v="46"/>
        <pc:sldMkLst>
          <pc:docMk/>
          <pc:sldMk cId="3069089973" sldId="286"/>
        </pc:sldMkLst>
        <pc:picChg chg="add mod">
          <ac:chgData name="Loic GUERIN" userId="c317bc51737383d6" providerId="LiveId" clId="{C5F3F561-E82A-475F-8418-5810E372B918}" dt="2024-05-09T13:58:53.785" v="46"/>
          <ac:picMkLst>
            <pc:docMk/>
            <pc:sldMk cId="3069089973" sldId="286"/>
            <ac:picMk id="4" creationId="{62262BED-8F31-7A98-C4A4-7B10E5C55048}"/>
          </ac:picMkLst>
        </pc:picChg>
      </pc:sldChg>
      <pc:sldChg chg="addSp modSp mod ord chgLayout modNotesTx">
        <pc:chgData name="Loic GUERIN" userId="c317bc51737383d6" providerId="LiveId" clId="{C5F3F561-E82A-475F-8418-5810E372B918}" dt="2024-05-13T11:30:46.990" v="3780"/>
        <pc:sldMkLst>
          <pc:docMk/>
          <pc:sldMk cId="937394396" sldId="287"/>
        </pc:sldMkLst>
        <pc:spChg chg="mod ord">
          <ac:chgData name="Loic GUERIN" userId="c317bc51737383d6" providerId="LiveId" clId="{C5F3F561-E82A-475F-8418-5810E372B918}" dt="2024-05-10T11:26:12.025" v="2838" actId="6549"/>
          <ac:spMkLst>
            <pc:docMk/>
            <pc:sldMk cId="937394396" sldId="287"/>
            <ac:spMk id="2" creationId="{AC04A800-59BC-CC5C-7F70-3242DA436867}"/>
          </ac:spMkLst>
        </pc:spChg>
        <pc:spChg chg="mod ord">
          <ac:chgData name="Loic GUERIN" userId="c317bc51737383d6" providerId="LiveId" clId="{C5F3F561-E82A-475F-8418-5810E372B918}" dt="2024-05-10T11:26:37.155" v="2844" actId="20577"/>
          <ac:spMkLst>
            <pc:docMk/>
            <pc:sldMk cId="937394396" sldId="287"/>
            <ac:spMk id="3" creationId="{B55B3785-29A0-7298-9A6C-856EF2C9D60D}"/>
          </ac:spMkLst>
        </pc:spChg>
        <pc:spChg chg="mod ord">
          <ac:chgData name="Loic GUERIN" userId="c317bc51737383d6" providerId="LiveId" clId="{C5F3F561-E82A-475F-8418-5810E372B918}" dt="2024-05-09T14:24:37.617" v="305" actId="700"/>
          <ac:spMkLst>
            <pc:docMk/>
            <pc:sldMk cId="937394396" sldId="287"/>
            <ac:spMk id="4" creationId="{8B568F7F-3D5F-BAD2-1216-17E772FD07E2}"/>
          </ac:spMkLst>
        </pc:spChg>
        <pc:spChg chg="mod ord">
          <ac:chgData name="Loic GUERIN" userId="c317bc51737383d6" providerId="LiveId" clId="{C5F3F561-E82A-475F-8418-5810E372B918}" dt="2024-05-09T14:24:37.617" v="305" actId="700"/>
          <ac:spMkLst>
            <pc:docMk/>
            <pc:sldMk cId="937394396" sldId="287"/>
            <ac:spMk id="5" creationId="{BA09C5C6-D42B-E647-E07D-119DB6FAA5A8}"/>
          </ac:spMkLst>
        </pc:spChg>
        <pc:picChg chg="add mod">
          <ac:chgData name="Loic GUERIN" userId="c317bc51737383d6" providerId="LiveId" clId="{C5F3F561-E82A-475F-8418-5810E372B918}" dt="2024-05-09T13:57:08.219" v="36"/>
          <ac:picMkLst>
            <pc:docMk/>
            <pc:sldMk cId="937394396" sldId="287"/>
            <ac:picMk id="6" creationId="{A5B297BA-1C45-9E3A-6001-5A8F921913DA}"/>
          </ac:picMkLst>
        </pc:picChg>
        <pc:picChg chg="add mod">
          <ac:chgData name="Loic GUERIN" userId="c317bc51737383d6" providerId="LiveId" clId="{C5F3F561-E82A-475F-8418-5810E372B918}" dt="2024-05-09T13:57:16.831" v="37"/>
          <ac:picMkLst>
            <pc:docMk/>
            <pc:sldMk cId="937394396" sldId="287"/>
            <ac:picMk id="7" creationId="{033FBC0E-1D60-2340-C6B3-32DFF9F429AF}"/>
          </ac:picMkLst>
        </pc:picChg>
      </pc:sldChg>
      <pc:sldChg chg="addSp modSp new mod ord modNotesTx">
        <pc:chgData name="Loic GUERIN" userId="c317bc51737383d6" providerId="LiveId" clId="{C5F3F561-E82A-475F-8418-5810E372B918}" dt="2024-06-02T15:08:39.556" v="3808" actId="20577"/>
        <pc:sldMkLst>
          <pc:docMk/>
          <pc:sldMk cId="2195005933" sldId="288"/>
        </pc:sldMkLst>
        <pc:spChg chg="mod">
          <ac:chgData name="Loic GUERIN" userId="c317bc51737383d6" providerId="LiveId" clId="{C5F3F561-E82A-475F-8418-5810E372B918}" dt="2024-05-10T11:27:01.707" v="2846" actId="27636"/>
          <ac:spMkLst>
            <pc:docMk/>
            <pc:sldMk cId="2195005933" sldId="288"/>
            <ac:spMk id="2" creationId="{9BE5009C-3DFE-B3C6-1894-1BD24938DEAB}"/>
          </ac:spMkLst>
        </pc:spChg>
        <pc:spChg chg="mod">
          <ac:chgData name="Loic GUERIN" userId="c317bc51737383d6" providerId="LiveId" clId="{C5F3F561-E82A-475F-8418-5810E372B918}" dt="2024-05-13T10:53:26.556" v="3062" actId="20577"/>
          <ac:spMkLst>
            <pc:docMk/>
            <pc:sldMk cId="2195005933" sldId="288"/>
            <ac:spMk id="3" creationId="{2B0CD565-61E7-8E99-DCBA-E4ED55277971}"/>
          </ac:spMkLst>
        </pc:spChg>
        <pc:spChg chg="mod">
          <ac:chgData name="Loic GUERIN" userId="c317bc51737383d6" providerId="LiveId" clId="{C5F3F561-E82A-475F-8418-5810E372B918}" dt="2024-05-09T14:43:19.790" v="693" actId="20577"/>
          <ac:spMkLst>
            <pc:docMk/>
            <pc:sldMk cId="2195005933" sldId="288"/>
            <ac:spMk id="4" creationId="{A1D5C4A4-B702-E13E-F309-7A2572F5F073}"/>
          </ac:spMkLst>
        </pc:spChg>
        <pc:picChg chg="add mod">
          <ac:chgData name="Loic GUERIN" userId="c317bc51737383d6" providerId="LiveId" clId="{C5F3F561-E82A-475F-8418-5810E372B918}" dt="2024-05-09T13:57:43.351" v="39"/>
          <ac:picMkLst>
            <pc:docMk/>
            <pc:sldMk cId="2195005933" sldId="288"/>
            <ac:picMk id="6" creationId="{452F0C6A-0E1C-C545-5544-B0BA820B2BF8}"/>
          </ac:picMkLst>
        </pc:picChg>
        <pc:picChg chg="add mod">
          <ac:chgData name="Loic GUERIN" userId="c317bc51737383d6" providerId="LiveId" clId="{C5F3F561-E82A-475F-8418-5810E372B918}" dt="2024-05-09T13:57:52.610" v="40"/>
          <ac:picMkLst>
            <pc:docMk/>
            <pc:sldMk cId="2195005933" sldId="288"/>
            <ac:picMk id="7" creationId="{9EE0759B-FFC6-BB62-81EA-6A6BC7CADFB1}"/>
          </ac:picMkLst>
        </pc:picChg>
      </pc:sldChg>
      <pc:sldChg chg="del">
        <pc:chgData name="Loic GUERIN" userId="c317bc51737383d6" providerId="LiveId" clId="{C5F3F561-E82A-475F-8418-5810E372B918}" dt="2024-05-09T13:56:57.810" v="35" actId="47"/>
        <pc:sldMkLst>
          <pc:docMk/>
          <pc:sldMk cId="2692921439" sldId="288"/>
        </pc:sldMkLst>
      </pc:sldChg>
      <pc:sldChg chg="addSp modSp new mod modNotesTx">
        <pc:chgData name="Loic GUERIN" userId="c317bc51737383d6" providerId="LiveId" clId="{C5F3F561-E82A-475F-8418-5810E372B918}" dt="2024-06-02T15:09:34.825" v="3834" actId="20577"/>
        <pc:sldMkLst>
          <pc:docMk/>
          <pc:sldMk cId="2439315815" sldId="289"/>
        </pc:sldMkLst>
        <pc:spChg chg="mod">
          <ac:chgData name="Loic GUERIN" userId="c317bc51737383d6" providerId="LiveId" clId="{C5F3F561-E82A-475F-8418-5810E372B918}" dt="2024-05-09T14:52:12.996" v="854" actId="20577"/>
          <ac:spMkLst>
            <pc:docMk/>
            <pc:sldMk cId="2439315815" sldId="289"/>
            <ac:spMk id="2" creationId="{D90CB90E-4803-819A-E1DC-0EC8046F6804}"/>
          </ac:spMkLst>
        </pc:spChg>
        <pc:spChg chg="mod">
          <ac:chgData name="Loic GUERIN" userId="c317bc51737383d6" providerId="LiveId" clId="{C5F3F561-E82A-475F-8418-5810E372B918}" dt="2024-06-02T15:09:09.341" v="3819" actId="20577"/>
          <ac:spMkLst>
            <pc:docMk/>
            <pc:sldMk cId="2439315815" sldId="289"/>
            <ac:spMk id="3" creationId="{0EBF9FA7-EFC4-0C9F-E0F0-93E25BB1A189}"/>
          </ac:spMkLst>
        </pc:spChg>
        <pc:spChg chg="mod">
          <ac:chgData name="Loic GUERIN" userId="c317bc51737383d6" providerId="LiveId" clId="{C5F3F561-E82A-475F-8418-5810E372B918}" dt="2024-06-02T15:09:17.882" v="3829" actId="20577"/>
          <ac:spMkLst>
            <pc:docMk/>
            <pc:sldMk cId="2439315815" sldId="289"/>
            <ac:spMk id="4" creationId="{900E7A75-48FB-F814-BFC8-8AE71566135B}"/>
          </ac:spMkLst>
        </pc:spChg>
        <pc:picChg chg="add mod">
          <ac:chgData name="Loic GUERIN" userId="c317bc51737383d6" providerId="LiveId" clId="{C5F3F561-E82A-475F-8418-5810E372B918}" dt="2024-05-09T13:58:21.186" v="42"/>
          <ac:picMkLst>
            <pc:docMk/>
            <pc:sldMk cId="2439315815" sldId="289"/>
            <ac:picMk id="6" creationId="{D843AFA0-D9BB-64E0-1D91-ACE4075FFB99}"/>
          </ac:picMkLst>
        </pc:picChg>
        <pc:picChg chg="add mod">
          <ac:chgData name="Loic GUERIN" userId="c317bc51737383d6" providerId="LiveId" clId="{C5F3F561-E82A-475F-8418-5810E372B918}" dt="2024-05-09T13:58:42.768" v="44"/>
          <ac:picMkLst>
            <pc:docMk/>
            <pc:sldMk cId="2439315815" sldId="289"/>
            <ac:picMk id="7" creationId="{77AC41C8-6405-B289-BE28-408119C93D05}"/>
          </ac:picMkLst>
        </pc:picChg>
      </pc:sldChg>
      <pc:sldChg chg="addSp modSp new mod modNotesTx">
        <pc:chgData name="Loic GUERIN" userId="c317bc51737383d6" providerId="LiveId" clId="{C5F3F561-E82A-475F-8418-5810E372B918}" dt="2024-06-02T15:10:04.872" v="3836" actId="20577"/>
        <pc:sldMkLst>
          <pc:docMk/>
          <pc:sldMk cId="3732524646" sldId="290"/>
        </pc:sldMkLst>
        <pc:spChg chg="mod">
          <ac:chgData name="Loic GUERIN" userId="c317bc51737383d6" providerId="LiveId" clId="{C5F3F561-E82A-475F-8418-5810E372B918}" dt="2024-05-13T09:22:40.606" v="2989" actId="20577"/>
          <ac:spMkLst>
            <pc:docMk/>
            <pc:sldMk cId="3732524646" sldId="290"/>
            <ac:spMk id="2" creationId="{1224845C-ADC6-95C9-1962-10C383B0A89D}"/>
          </ac:spMkLst>
        </pc:spChg>
        <pc:spChg chg="mod">
          <ac:chgData name="Loic GUERIN" userId="c317bc51737383d6" providerId="LiveId" clId="{C5F3F561-E82A-475F-8418-5810E372B918}" dt="2024-06-02T15:10:04.872" v="3836" actId="20577"/>
          <ac:spMkLst>
            <pc:docMk/>
            <pc:sldMk cId="3732524646" sldId="290"/>
            <ac:spMk id="3" creationId="{D8A81427-4276-9EB0-56DA-8029F47DF53D}"/>
          </ac:spMkLst>
        </pc:spChg>
        <pc:spChg chg="mod">
          <ac:chgData name="Loic GUERIN" userId="c317bc51737383d6" providerId="LiveId" clId="{C5F3F561-E82A-475F-8418-5810E372B918}" dt="2024-05-13T09:24:13.810" v="3003" actId="20577"/>
          <ac:spMkLst>
            <pc:docMk/>
            <pc:sldMk cId="3732524646" sldId="290"/>
            <ac:spMk id="4" creationId="{66EBF027-FB4E-5BBF-12C6-93E069586D32}"/>
          </ac:spMkLst>
        </pc:spChg>
        <pc:picChg chg="add mod">
          <ac:chgData name="Loic GUERIN" userId="c317bc51737383d6" providerId="LiveId" clId="{C5F3F561-E82A-475F-8418-5810E372B918}" dt="2024-05-09T13:58:47.331" v="45"/>
          <ac:picMkLst>
            <pc:docMk/>
            <pc:sldMk cId="3732524646" sldId="290"/>
            <ac:picMk id="6" creationId="{E513C1F8-2331-4CA3-1DC1-F0338B752964}"/>
          </ac:picMkLst>
        </pc:picChg>
        <pc:picChg chg="add mod">
          <ac:chgData name="Loic GUERIN" userId="c317bc51737383d6" providerId="LiveId" clId="{C5F3F561-E82A-475F-8418-5810E372B918}" dt="2024-05-13T09:21:51.960" v="2888"/>
          <ac:picMkLst>
            <pc:docMk/>
            <pc:sldMk cId="3732524646" sldId="290"/>
            <ac:picMk id="7" creationId="{86D2006F-05D8-000B-8A4B-F4C2C959E14A}"/>
          </ac:picMkLst>
        </pc:picChg>
      </pc:sldChg>
      <pc:sldChg chg="addSp modSp new mod">
        <pc:chgData name="Loic GUERIN" userId="c317bc51737383d6" providerId="LiveId" clId="{C5F3F561-E82A-475F-8418-5810E372B918}" dt="2024-06-02T15:08:54.601" v="3818" actId="20577"/>
        <pc:sldMkLst>
          <pc:docMk/>
          <pc:sldMk cId="1213351633" sldId="291"/>
        </pc:sldMkLst>
        <pc:spChg chg="mod">
          <ac:chgData name="Loic GUERIN" userId="c317bc51737383d6" providerId="LiveId" clId="{C5F3F561-E82A-475F-8418-5810E372B918}" dt="2024-05-09T14:46:08.284" v="782" actId="20577"/>
          <ac:spMkLst>
            <pc:docMk/>
            <pc:sldMk cId="1213351633" sldId="291"/>
            <ac:spMk id="2" creationId="{86B9CBF8-4BC0-21B9-9EEC-47C2B00ED57E}"/>
          </ac:spMkLst>
        </pc:spChg>
        <pc:spChg chg="mod">
          <ac:chgData name="Loic GUERIN" userId="c317bc51737383d6" providerId="LiveId" clId="{C5F3F561-E82A-475F-8418-5810E372B918}" dt="2024-05-09T14:47:25.102" v="818" actId="20577"/>
          <ac:spMkLst>
            <pc:docMk/>
            <pc:sldMk cId="1213351633" sldId="291"/>
            <ac:spMk id="3" creationId="{372D9EC8-4A4F-0EAC-AFC2-E83F3338077C}"/>
          </ac:spMkLst>
        </pc:spChg>
        <pc:spChg chg="mod">
          <ac:chgData name="Loic GUERIN" userId="c317bc51737383d6" providerId="LiveId" clId="{C5F3F561-E82A-475F-8418-5810E372B918}" dt="2024-06-02T15:08:54.601" v="3818" actId="20577"/>
          <ac:spMkLst>
            <pc:docMk/>
            <pc:sldMk cId="1213351633" sldId="291"/>
            <ac:spMk id="4" creationId="{0114F1A5-6226-8E2D-9B2D-BC72A4EE45FF}"/>
          </ac:spMkLst>
        </pc:spChg>
        <pc:picChg chg="add mod">
          <ac:chgData name="Loic GUERIN" userId="c317bc51737383d6" providerId="LiveId" clId="{C5F3F561-E82A-475F-8418-5810E372B918}" dt="2024-05-09T14:58:29.724" v="1237"/>
          <ac:picMkLst>
            <pc:docMk/>
            <pc:sldMk cId="1213351633" sldId="291"/>
            <ac:picMk id="6" creationId="{6A78B569-A597-A3B3-937E-657FA8148396}"/>
          </ac:picMkLst>
        </pc:picChg>
        <pc:picChg chg="add mod">
          <ac:chgData name="Loic GUERIN" userId="c317bc51737383d6" providerId="LiveId" clId="{C5F3F561-E82A-475F-8418-5810E372B918}" dt="2024-05-09T14:58:37.801" v="1238"/>
          <ac:picMkLst>
            <pc:docMk/>
            <pc:sldMk cId="1213351633" sldId="291"/>
            <ac:picMk id="7" creationId="{91DCC223-8B67-AB9E-D4FA-F19D3BC3494E}"/>
          </ac:picMkLst>
        </pc:picChg>
      </pc:sldChg>
      <pc:sldChg chg="addSp modSp new mod">
        <pc:chgData name="Loic GUERIN" userId="c317bc51737383d6" providerId="LiveId" clId="{C5F3F561-E82A-475F-8418-5810E372B918}" dt="2024-05-13T11:30:05.535" v="3778" actId="14100"/>
        <pc:sldMkLst>
          <pc:docMk/>
          <pc:sldMk cId="3913986044" sldId="292"/>
        </pc:sldMkLst>
        <pc:spChg chg="mod">
          <ac:chgData name="Loic GUERIN" userId="c317bc51737383d6" providerId="LiveId" clId="{C5F3F561-E82A-475F-8418-5810E372B918}" dt="2024-05-13T11:30:05.535" v="3778" actId="14100"/>
          <ac:spMkLst>
            <pc:docMk/>
            <pc:sldMk cId="3913986044" sldId="292"/>
            <ac:spMk id="2" creationId="{DCEC3A4E-8435-DD03-B17B-80ABC7B62850}"/>
          </ac:spMkLst>
        </pc:spChg>
        <pc:spChg chg="mod">
          <ac:chgData name="Loic GUERIN" userId="c317bc51737383d6" providerId="LiveId" clId="{C5F3F561-E82A-475F-8418-5810E372B918}" dt="2024-05-10T11:05:27.264" v="1969" actId="5793"/>
          <ac:spMkLst>
            <pc:docMk/>
            <pc:sldMk cId="3913986044" sldId="292"/>
            <ac:spMk id="3" creationId="{E197027F-28C2-CFBF-6F53-A34CC24BF2D4}"/>
          </ac:spMkLst>
        </pc:spChg>
        <pc:spChg chg="mod">
          <ac:chgData name="Loic GUERIN" userId="c317bc51737383d6" providerId="LiveId" clId="{C5F3F561-E82A-475F-8418-5810E372B918}" dt="2024-05-10T11:25:50.954" v="2809" actId="20577"/>
          <ac:spMkLst>
            <pc:docMk/>
            <pc:sldMk cId="3913986044" sldId="292"/>
            <ac:spMk id="4" creationId="{16199810-AC0B-FA17-5B49-ED7163DFE6C6}"/>
          </ac:spMkLst>
        </pc:spChg>
        <pc:picChg chg="add mod">
          <ac:chgData name="Loic GUERIN" userId="c317bc51737383d6" providerId="LiveId" clId="{C5F3F561-E82A-475F-8418-5810E372B918}" dt="2024-05-10T10:54:27.164" v="1490"/>
          <ac:picMkLst>
            <pc:docMk/>
            <pc:sldMk cId="3913986044" sldId="292"/>
            <ac:picMk id="6" creationId="{2740F12C-926D-830B-7594-29EE2177E108}"/>
          </ac:picMkLst>
        </pc:picChg>
        <pc:picChg chg="add mod">
          <ac:chgData name="Loic GUERIN" userId="c317bc51737383d6" providerId="LiveId" clId="{C5F3F561-E82A-475F-8418-5810E372B918}" dt="2024-05-10T10:54:38.456" v="1491"/>
          <ac:picMkLst>
            <pc:docMk/>
            <pc:sldMk cId="3913986044" sldId="292"/>
            <ac:picMk id="7" creationId="{4E4B5815-F31D-4280-DE01-5044804FB1E8}"/>
          </ac:picMkLst>
        </pc:picChg>
      </pc:sldChg>
      <pc:sldChg chg="modSp new mod">
        <pc:chgData name="Loic GUERIN" userId="c317bc51737383d6" providerId="LiveId" clId="{C5F3F561-E82A-475F-8418-5810E372B918}" dt="2024-06-02T15:07:57.347" v="3807" actId="20577"/>
        <pc:sldMkLst>
          <pc:docMk/>
          <pc:sldMk cId="667724949" sldId="293"/>
        </pc:sldMkLst>
        <pc:spChg chg="mod">
          <ac:chgData name="Loic GUERIN" userId="c317bc51737383d6" providerId="LiveId" clId="{C5F3F561-E82A-475F-8418-5810E372B918}" dt="2024-05-10T11:25:32.850" v="2798" actId="20577"/>
          <ac:spMkLst>
            <pc:docMk/>
            <pc:sldMk cId="667724949" sldId="293"/>
            <ac:spMk id="2" creationId="{E8477E55-5507-B0E6-4245-FAF5C3D50964}"/>
          </ac:spMkLst>
        </pc:spChg>
        <pc:spChg chg="mod">
          <ac:chgData name="Loic GUERIN" userId="c317bc51737383d6" providerId="LiveId" clId="{C5F3F561-E82A-475F-8418-5810E372B918}" dt="2024-05-13T10:52:36.115" v="3060" actId="20577"/>
          <ac:spMkLst>
            <pc:docMk/>
            <pc:sldMk cId="667724949" sldId="293"/>
            <ac:spMk id="3" creationId="{74C089A2-FE9A-40E3-177B-E950A00B3891}"/>
          </ac:spMkLst>
        </pc:spChg>
        <pc:spChg chg="mod">
          <ac:chgData name="Loic GUERIN" userId="c317bc51737383d6" providerId="LiveId" clId="{C5F3F561-E82A-475F-8418-5810E372B918}" dt="2024-06-02T15:07:57.347" v="3807" actId="20577"/>
          <ac:spMkLst>
            <pc:docMk/>
            <pc:sldMk cId="667724949" sldId="293"/>
            <ac:spMk id="4" creationId="{B7BCAA62-2518-B9EE-E48A-AD4C38F00003}"/>
          </ac:spMkLst>
        </pc:spChg>
      </pc:sldChg>
      <pc:sldChg chg="addSp modSp new mod ord">
        <pc:chgData name="Loic GUERIN" userId="c317bc51737383d6" providerId="LiveId" clId="{C5F3F561-E82A-475F-8418-5810E372B918}" dt="2024-05-13T11:31:02.940" v="3783" actId="20577"/>
        <pc:sldMkLst>
          <pc:docMk/>
          <pc:sldMk cId="3663720024" sldId="294"/>
        </pc:sldMkLst>
        <pc:spChg chg="mod">
          <ac:chgData name="Loic GUERIN" userId="c317bc51737383d6" providerId="LiveId" clId="{C5F3F561-E82A-475F-8418-5810E372B918}" dt="2024-05-13T11:31:02.940" v="3783" actId="20577"/>
          <ac:spMkLst>
            <pc:docMk/>
            <pc:sldMk cId="3663720024" sldId="294"/>
            <ac:spMk id="2" creationId="{798A8472-6AF2-22A7-B848-2EE1A7FBDBB2}"/>
          </ac:spMkLst>
        </pc:spChg>
        <pc:picChg chg="add mod">
          <ac:chgData name="Loic GUERIN" userId="c317bc51737383d6" providerId="LiveId" clId="{C5F3F561-E82A-475F-8418-5810E372B918}" dt="2024-05-13T10:54:44.676" v="3088"/>
          <ac:picMkLst>
            <pc:docMk/>
            <pc:sldMk cId="3663720024" sldId="294"/>
            <ac:picMk id="6" creationId="{9E652DBF-BF0C-D04D-7AC7-C4AA1B8E1729}"/>
          </ac:picMkLst>
        </pc:picChg>
        <pc:picChg chg="add mod">
          <ac:chgData name="Loic GUERIN" userId="c317bc51737383d6" providerId="LiveId" clId="{C5F3F561-E82A-475F-8418-5810E372B918}" dt="2024-05-13T10:56:42.246" v="3091"/>
          <ac:picMkLst>
            <pc:docMk/>
            <pc:sldMk cId="3663720024" sldId="294"/>
            <ac:picMk id="7" creationId="{9E6D92BE-2A97-D75C-520B-862FDF07E193}"/>
          </ac:picMkLst>
        </pc:picChg>
      </pc:sldChg>
      <pc:sldChg chg="addSp modSp new mod ord modNotesTx">
        <pc:chgData name="Loic GUERIN" userId="c317bc51737383d6" providerId="LiveId" clId="{C5F3F561-E82A-475F-8418-5810E372B918}" dt="2024-06-02T15:07:04.863" v="3793" actId="20577"/>
        <pc:sldMkLst>
          <pc:docMk/>
          <pc:sldMk cId="1833389075" sldId="295"/>
        </pc:sldMkLst>
        <pc:spChg chg="mod">
          <ac:chgData name="Loic GUERIN" userId="c317bc51737383d6" providerId="LiveId" clId="{C5F3F561-E82A-475F-8418-5810E372B918}" dt="2024-05-13T11:28:17.858" v="3664" actId="14100"/>
          <ac:spMkLst>
            <pc:docMk/>
            <pc:sldMk cId="1833389075" sldId="295"/>
            <ac:spMk id="2" creationId="{7E5417DD-AB40-24F7-0298-5C6280D1891F}"/>
          </ac:spMkLst>
        </pc:spChg>
        <pc:spChg chg="mod">
          <ac:chgData name="Loic GUERIN" userId="c317bc51737383d6" providerId="LiveId" clId="{C5F3F561-E82A-475F-8418-5810E372B918}" dt="2024-05-13T11:29:32.262" v="3742" actId="20577"/>
          <ac:spMkLst>
            <pc:docMk/>
            <pc:sldMk cId="1833389075" sldId="295"/>
            <ac:spMk id="3" creationId="{23AB3D92-1302-F375-6BFA-4B7880506C5C}"/>
          </ac:spMkLst>
        </pc:spChg>
        <pc:spChg chg="mod">
          <ac:chgData name="Loic GUERIN" userId="c317bc51737383d6" providerId="LiveId" clId="{C5F3F561-E82A-475F-8418-5810E372B918}" dt="2024-06-02T15:07:04.863" v="3793" actId="20577"/>
          <ac:spMkLst>
            <pc:docMk/>
            <pc:sldMk cId="1833389075" sldId="295"/>
            <ac:spMk id="4" creationId="{DA39FC3B-D952-5471-FDBE-0F09E10F60AC}"/>
          </ac:spMkLst>
        </pc:spChg>
        <pc:picChg chg="add mod">
          <ac:chgData name="Loic GUERIN" userId="c317bc51737383d6" providerId="LiveId" clId="{C5F3F561-E82A-475F-8418-5810E372B918}" dt="2024-05-13T10:54:54.561" v="3090"/>
          <ac:picMkLst>
            <pc:docMk/>
            <pc:sldMk cId="1833389075" sldId="295"/>
            <ac:picMk id="6" creationId="{6E3651C1-8D23-EC4B-4F6A-036D1274045C}"/>
          </ac:picMkLst>
        </pc:picChg>
        <pc:picChg chg="add mod">
          <ac:chgData name="Loic GUERIN" userId="c317bc51737383d6" providerId="LiveId" clId="{C5F3F561-E82A-475F-8418-5810E372B918}" dt="2024-05-13T10:56:46.519" v="3092"/>
          <ac:picMkLst>
            <pc:docMk/>
            <pc:sldMk cId="1833389075" sldId="295"/>
            <ac:picMk id="7" creationId="{5B4E10B3-2B92-0364-7AB0-C04B2FA7476D}"/>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C2A301B-065B-4D82-94C5-2C5B2D7FA7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36C25ED-7171-4DBD-86DB-D1AC977B82B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D830C9-F8DD-4FA2-9AFE-6CAE11795BFD}" type="datetimeFigureOut">
              <a:rPr lang="fr-FR" smtClean="0"/>
              <a:t>02/06/2024</a:t>
            </a:fld>
            <a:endParaRPr lang="fr-FR"/>
          </a:p>
        </p:txBody>
      </p:sp>
      <p:sp>
        <p:nvSpPr>
          <p:cNvPr id="4" name="Espace réservé du pied de page 3">
            <a:extLst>
              <a:ext uri="{FF2B5EF4-FFF2-40B4-BE49-F238E27FC236}">
                <a16:creationId xmlns:a16="http://schemas.microsoft.com/office/drawing/2014/main" id="{A11123FB-A5E1-481A-9F24-E834360EF1F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B0CE165-D9D8-464E-B737-2D0E05650D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9A178D-2135-445B-8E1C-3B9650FC67A2}" type="slidenum">
              <a:rPr lang="fr-FR" smtClean="0"/>
              <a:t>‹#›</a:t>
            </a:fld>
            <a:endParaRPr lang="fr-FR"/>
          </a:p>
        </p:txBody>
      </p:sp>
    </p:spTree>
    <p:extLst>
      <p:ext uri="{BB962C8B-B14F-4D97-AF65-F5344CB8AC3E}">
        <p14:creationId xmlns:p14="http://schemas.microsoft.com/office/powerpoint/2010/main" val="2314643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F9131-3D0D-4F44-B594-F9D6BB765F28}" type="datetimeFigureOut">
              <a:rPr lang="fr-FR" smtClean="0"/>
              <a:t>02/06/2024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350629-937E-41F6-862B-3EDCF9AD28FE}" type="slidenum">
              <a:rPr lang="fr-FR" smtClean="0"/>
              <a:t>‹#›</a:t>
            </a:fld>
            <a:endParaRPr lang="fr-FR"/>
          </a:p>
        </p:txBody>
      </p:sp>
    </p:spTree>
    <p:extLst>
      <p:ext uri="{BB962C8B-B14F-4D97-AF65-F5344CB8AC3E}">
        <p14:creationId xmlns:p14="http://schemas.microsoft.com/office/powerpoint/2010/main" val="23671733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a:t>
            </a:r>
          </a:p>
        </p:txBody>
      </p:sp>
      <p:sp>
        <p:nvSpPr>
          <p:cNvPr id="4" name="Espace réservé du numéro de diapositive 3"/>
          <p:cNvSpPr>
            <a:spLocks noGrp="1"/>
          </p:cNvSpPr>
          <p:nvPr>
            <p:ph type="sldNum" sz="quarter" idx="10"/>
          </p:nvPr>
        </p:nvSpPr>
        <p:spPr/>
        <p:txBody>
          <a:bodyPr/>
          <a:lstStyle/>
          <a:p>
            <a:fld id="{D62D56D2-939A-471C-AAC8-19B0D836445E}" type="slidenum">
              <a:rPr lang="fr-FR" smtClean="0"/>
              <a:t>1</a:t>
            </a:fld>
            <a:endParaRPr lang="fr-FR"/>
          </a:p>
        </p:txBody>
      </p:sp>
    </p:spTree>
    <p:extLst>
      <p:ext uri="{BB962C8B-B14F-4D97-AF65-F5344CB8AC3E}">
        <p14:creationId xmlns:p14="http://schemas.microsoft.com/office/powerpoint/2010/main" val="6146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La préoccupation majeure pour tous les acteurs de la justice pénale est qu’une personne, qu’elle soit témoin, victime ou autre, offre le maximum de coopération possible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2</a:t>
            </a:fld>
            <a:endParaRPr lang="fr-FR"/>
          </a:p>
        </p:txBody>
      </p:sp>
    </p:spTree>
    <p:extLst>
      <p:ext uri="{BB962C8B-B14F-4D97-AF65-F5344CB8AC3E}">
        <p14:creationId xmlns:p14="http://schemas.microsoft.com/office/powerpoint/2010/main" val="84192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Victimes souvent démunies, désemparées, ne comprenant pas la langue</a:t>
            </a:r>
          </a:p>
          <a:p>
            <a:pPr algn="l"/>
            <a:r>
              <a:rPr lang="fr-FR" sz="1800" b="0" i="0" u="none" strike="noStrike" baseline="0" dirty="0">
                <a:latin typeface="MinisterEFOP-Book"/>
              </a:rPr>
              <a:t>L’interrogatoire peut-être à risque pour le témoin : perte d’emploi, </a:t>
            </a:r>
          </a:p>
          <a:p>
            <a:pPr algn="l"/>
            <a:endParaRPr lang="fr-FR" sz="1800" b="0" i="0" u="none" strike="noStrike" baseline="0" dirty="0">
              <a:latin typeface="MinisterEFOP-Book"/>
            </a:endParaRPr>
          </a:p>
          <a:p>
            <a:pPr algn="l"/>
            <a:r>
              <a:rPr lang="fr-FR" sz="1800" b="0" i="0" u="none" strike="noStrike" baseline="0" dirty="0">
                <a:latin typeface="MinisterEFOP-Book"/>
              </a:rPr>
              <a:t>Lorsque l’interrogatoire est conclu, il faut l’évaluer pour établir si ses buts et objectifs ont été atteints, en quoi les nouvelles informations réunies pendant l’interrogatoire affectent l’enquête, comment l’interrogatoire s’est déroulé dans son ensemble et quelles améliorations</a:t>
            </a:r>
            <a:r>
              <a:rPr lang="en-GB" sz="1800" b="0" i="0" u="none" strike="noStrike" baseline="0" dirty="0" err="1">
                <a:latin typeface="MinisterEFOP-Book"/>
              </a:rPr>
              <a:t>pourraient</a:t>
            </a:r>
            <a:r>
              <a:rPr lang="en-GB" sz="1800" b="0" i="0" u="none" strike="noStrike" baseline="0" dirty="0">
                <a:latin typeface="MinisterEFOP-Book"/>
              </a:rPr>
              <a:t> </a:t>
            </a:r>
            <a:r>
              <a:rPr lang="en-GB" sz="1800" b="0" i="0" u="none" strike="noStrike" baseline="0" dirty="0" err="1">
                <a:latin typeface="MinisterEFOP-Book"/>
              </a:rPr>
              <a:t>être</a:t>
            </a:r>
            <a:r>
              <a:rPr lang="en-GB" sz="1800" b="0" i="0" u="none" strike="noStrike" baseline="0" dirty="0">
                <a:latin typeface="MinisterEFOP-Book"/>
              </a:rPr>
              <a:t> </a:t>
            </a:r>
            <a:r>
              <a:rPr lang="en-GB" sz="1800" b="0" i="0" u="none" strike="noStrike" baseline="0" dirty="0" err="1">
                <a:latin typeface="MinisterEFOP-Book"/>
              </a:rPr>
              <a:t>apportées</a:t>
            </a:r>
            <a:r>
              <a:rPr lang="en-GB" sz="1800" b="0" i="0" u="none" strike="noStrike" baseline="0" dirty="0">
                <a:latin typeface="MinisterEFOP-Book"/>
              </a:rPr>
              <a:t>.</a:t>
            </a:r>
          </a:p>
          <a:p>
            <a:pPr algn="l"/>
            <a:r>
              <a:rPr lang="fr-FR" sz="1800" b="0" i="0" u="none" strike="noStrike" baseline="0" dirty="0">
                <a:latin typeface="MinisterEFOP-Book"/>
              </a:rPr>
              <a:t>Lorsque les interrogateurs font partie d’une équipe plus importante, l’évaluation devrait se</a:t>
            </a:r>
          </a:p>
          <a:p>
            <a:pPr algn="l"/>
            <a:r>
              <a:rPr lang="fr-FR" sz="1800" b="0" i="0" u="none" strike="noStrike" baseline="0" dirty="0">
                <a:latin typeface="MinisterEFOP-Book"/>
              </a:rPr>
              <a:t>faire avec les membres concernés de cette équipe.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3</a:t>
            </a:fld>
            <a:endParaRPr lang="fr-FR"/>
          </a:p>
        </p:txBody>
      </p:sp>
    </p:spTree>
    <p:extLst>
      <p:ext uri="{BB962C8B-B14F-4D97-AF65-F5344CB8AC3E}">
        <p14:creationId xmlns:p14="http://schemas.microsoft.com/office/powerpoint/2010/main" val="976157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sz="1200" b="0" i="0" u="none" strike="noStrike" baseline="0" dirty="0">
                <a:latin typeface="MinisterEFOP-Book"/>
              </a:rPr>
              <a:t>La préoccupation majeure pour tous les acteurs de la justice pénale est qu’une personne, qu’elle soit témoin, victime ou autre, offre le maximum de coopération possible au processus de la justice pénale. Moins la protection des témoins sera efficace, plus les chances seront grandes de voir la coopération se retirer.</a:t>
            </a:r>
          </a:p>
          <a:p>
            <a:pPr algn="l"/>
            <a:r>
              <a:rPr lang="fr-FR" sz="1200" b="0" i="0" u="none" strike="noStrike" baseline="0" dirty="0">
                <a:latin typeface="MinisterEFOP-Book"/>
              </a:rPr>
              <a:t>L’évaluation des risques et des besoins de protection des victimes témoins est un processus continu et dynamique, qui débute au moment où la victime témoin potentielle se met en rapport avec le mécanisme de la justice pénale, et qui peut se prolonger un certain temps après qu’un procès a été conclu.</a:t>
            </a:r>
            <a:endParaRPr lang="en-GB" dirty="0"/>
          </a:p>
          <a:p>
            <a:endParaRPr lang="fr-FR" dirty="0"/>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4</a:t>
            </a:fld>
            <a:endParaRPr lang="fr-FR"/>
          </a:p>
        </p:txBody>
      </p:sp>
    </p:spTree>
    <p:extLst>
      <p:ext uri="{BB962C8B-B14F-4D97-AF65-F5344CB8AC3E}">
        <p14:creationId xmlns:p14="http://schemas.microsoft.com/office/powerpoint/2010/main" val="3205807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 premier à devoir </a:t>
            </a:r>
            <a:r>
              <a:rPr lang="en-GB" dirty="0" err="1"/>
              <a:t>s’interroger</a:t>
            </a:r>
            <a:r>
              <a:rPr lang="en-GB" dirty="0"/>
              <a:t> </a:t>
            </a:r>
            <a:r>
              <a:rPr lang="en-GB" dirty="0" err="1"/>
              <a:t>est</a:t>
            </a:r>
            <a:r>
              <a:rPr lang="en-GB" dirty="0"/>
              <a:t> </a:t>
            </a:r>
            <a:r>
              <a:rPr lang="en-GB" dirty="0" err="1"/>
              <a:t>ll’enquéteur</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7</a:t>
            </a:fld>
            <a:endParaRPr lang="fr-FR"/>
          </a:p>
        </p:txBody>
      </p:sp>
    </p:spTree>
    <p:extLst>
      <p:ext uri="{BB962C8B-B14F-4D97-AF65-F5344CB8AC3E}">
        <p14:creationId xmlns:p14="http://schemas.microsoft.com/office/powerpoint/2010/main" val="535167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Pour les procureurs </a:t>
            </a:r>
          </a:p>
          <a:p>
            <a:pPr algn="l"/>
            <a:r>
              <a:rPr lang="fr-FR" sz="1800" b="0" i="0" u="none" strike="noStrike" baseline="0" dirty="0">
                <a:latin typeface="MinisterEFOP-Book"/>
              </a:rPr>
              <a:t>Revoyez les affaires pour déterminer s’il est nécessaire de songer à l’anonymat des victimes témoins (dans les aires de compétence où cela est permis). Prenez les dispositions nécessaires pour mettre en place cet anonymat à tous les stades, notamment lors des</a:t>
            </a:r>
            <a:r>
              <a:rPr lang="en-GB" sz="1800" b="0" i="0" u="none" strike="noStrike" baseline="0" dirty="0">
                <a:latin typeface="MinisterEFOP-Book"/>
              </a:rPr>
              <a:t>audiences </a:t>
            </a:r>
            <a:r>
              <a:rPr lang="en-GB" sz="1800" b="0" i="0" u="none" strike="noStrike" baseline="0" dirty="0" err="1">
                <a:latin typeface="MinisterEFOP-Book"/>
              </a:rPr>
              <a:t>devant</a:t>
            </a:r>
            <a:r>
              <a:rPr lang="en-GB" sz="1800" b="0" i="0" u="none" strike="noStrike" baseline="0" dirty="0">
                <a:latin typeface="MinisterEFOP-Book"/>
              </a:rPr>
              <a:t> le tribunal.</a:t>
            </a:r>
          </a:p>
          <a:p>
            <a:pPr algn="l"/>
            <a:r>
              <a:rPr lang="fr-FR" sz="1800" b="0" i="0" u="none" strike="noStrike" baseline="0" dirty="0">
                <a:latin typeface="EuropeanPi-Three"/>
              </a:rPr>
              <a:t>"</a:t>
            </a:r>
            <a:r>
              <a:rPr lang="fr-FR" sz="1800" b="0" i="0" u="none" strike="noStrike" baseline="0" dirty="0">
                <a:latin typeface="MinisterEFOP-Book"/>
              </a:rPr>
              <a:t>Réfléchissez à la question de savoir si le risque couru par la victime justifie de placer un ou des suspects en détention provisoire jusqu’au prononcé final du jugement. Dans certaines juridictions, les victimes peuvent être gardées dans des abris ou autres </a:t>
            </a:r>
            <a:r>
              <a:rPr lang="fr-FR" sz="1800" b="0" i="0" u="none" strike="noStrike" baseline="0" dirty="0" err="1">
                <a:latin typeface="MinisterEFOP-Book"/>
              </a:rPr>
              <a:t>maisonsrefuges</a:t>
            </a:r>
            <a:r>
              <a:rPr lang="fr-FR" sz="1800" b="0" i="0" u="none" strike="noStrike" baseline="0" dirty="0">
                <a:latin typeface="MinisterEFOP-Book"/>
              </a:rPr>
              <a:t> et protégées. Après le procès, un programme approprié de protection des témoins </a:t>
            </a:r>
            <a:r>
              <a:rPr lang="en-GB" sz="1800" b="0" i="0" u="none" strike="noStrike" baseline="0" dirty="0">
                <a:latin typeface="MinisterEFOP-Book"/>
              </a:rPr>
              <a:t>sera mis en place.</a:t>
            </a:r>
          </a:p>
          <a:p>
            <a:pPr algn="l"/>
            <a:r>
              <a:rPr lang="fr-FR" sz="1800" b="0" i="0" u="none" strike="noStrike" baseline="0" dirty="0">
                <a:latin typeface="MinisterEFOP-Book"/>
              </a:rPr>
              <a:t> Lorsqu’il n’est pas en votre pouvoir d’autoriser la détention provisoire, demandez au </a:t>
            </a:r>
            <a:r>
              <a:rPr lang="en-GB" sz="1800" b="0" i="0" u="none" strike="noStrike" baseline="0" dirty="0">
                <a:latin typeface="MinisterEFOP-Book"/>
              </a:rPr>
              <a:t>tribunal de </a:t>
            </a:r>
            <a:r>
              <a:rPr lang="en-GB" sz="1800" b="0" i="0" u="none" strike="noStrike" baseline="0" dirty="0" err="1">
                <a:latin typeface="MinisterEFOP-Book"/>
              </a:rPr>
              <a:t>l’ordonner</a:t>
            </a:r>
            <a:r>
              <a:rPr lang="en-GB" sz="1800" b="0" i="0" u="none" strike="noStrike" baseline="0" dirty="0">
                <a:latin typeface="MinisterEFOP-Book"/>
              </a:rPr>
              <a:t>. </a:t>
            </a:r>
          </a:p>
          <a:p>
            <a:pPr algn="l"/>
            <a:r>
              <a:rPr lang="fr-FR" sz="1800" b="0" i="0" u="none" strike="noStrike" baseline="0" dirty="0">
                <a:latin typeface="EuropeanPi-Three"/>
              </a:rPr>
              <a:t>"</a:t>
            </a:r>
            <a:r>
              <a:rPr lang="fr-FR" sz="1800" b="0" i="0" u="none" strike="noStrike" baseline="0" dirty="0">
                <a:latin typeface="MinisterEFOP-Book"/>
              </a:rPr>
              <a:t>" Sauf si vous ne pouvez faire autrement, ne rendez pas visite aux victimes témoins dans les abris ou autres lieux où elles vivent.</a:t>
            </a:r>
          </a:p>
          <a:p>
            <a:pPr algn="l"/>
            <a:r>
              <a:rPr lang="fr-FR" sz="1800" b="0" i="0" u="none" strike="noStrike" baseline="0" dirty="0">
                <a:latin typeface="EuropeanPi-Three"/>
              </a:rPr>
              <a:t>"</a:t>
            </a:r>
            <a:r>
              <a:rPr lang="fr-FR" sz="1800" b="0" i="0" u="none" strike="noStrike" baseline="0" dirty="0">
                <a:latin typeface="MinisterEFOP-Book"/>
              </a:rPr>
              <a:t>" Si vous ne pouvez faire autrement qu’effectuer une visite dans un abri, etc., procédez </a:t>
            </a:r>
            <a:r>
              <a:rPr lang="en-GB" sz="1800" b="0" i="0" u="none" strike="noStrike" baseline="0" dirty="0" err="1">
                <a:latin typeface="MinisterEFOP-Book"/>
              </a:rPr>
              <a:t>aussi</a:t>
            </a:r>
            <a:r>
              <a:rPr lang="en-GB" sz="1800" b="0" i="0" u="none" strike="noStrike" baseline="0" dirty="0">
                <a:latin typeface="MinisterEFOP-Book"/>
              </a:rPr>
              <a:t> </a:t>
            </a:r>
            <a:r>
              <a:rPr lang="en-GB" sz="1800" b="0" i="0" u="none" strike="noStrike" baseline="0" dirty="0" err="1">
                <a:latin typeface="MinisterEFOP-Book"/>
              </a:rPr>
              <a:t>discrètement</a:t>
            </a:r>
            <a:r>
              <a:rPr lang="en-GB" sz="1800" b="0" i="0" u="none" strike="noStrike" baseline="0" dirty="0">
                <a:latin typeface="MinisterEFOP-Book"/>
              </a:rPr>
              <a:t> que possible.</a:t>
            </a:r>
          </a:p>
          <a:p>
            <a:pPr algn="l"/>
            <a:r>
              <a:rPr lang="fr-FR" sz="1800" b="0" i="0" u="none" strike="noStrike" baseline="0" dirty="0">
                <a:latin typeface="EuropeanPi-Three"/>
              </a:rPr>
              <a:t>"</a:t>
            </a:r>
            <a:r>
              <a:rPr lang="fr-FR" sz="1800" b="0" i="0" u="none" strike="noStrike" baseline="0" dirty="0">
                <a:latin typeface="MinisterEFOP-Book"/>
              </a:rPr>
              <a:t>Il peut être intéressant d’avoir une chambre spécialisée pour assurer une certaine protection à la victime pendant les audiences relatives à des affaires de traite des personnes.</a:t>
            </a:r>
          </a:p>
          <a:p>
            <a:pPr algn="l"/>
            <a:r>
              <a:rPr lang="fr-FR" sz="1800" b="0" i="0" u="none" strike="noStrike" baseline="0" dirty="0">
                <a:latin typeface="MinisterEFOP-Book"/>
              </a:rPr>
              <a:t>On peut aussi envisager de transférer une affaire à un autre tribunal. Pour les affaires de traite des personnes, la raison peut être la difficulté de mettre en place des mesures de protection dans certains tribunaux, ou bien parce que certains tribunaux ont une expérience dans ce genre d’affaires de traite, ou encore parce que des tribunaux ont été spécialement créés pour être saisis des affaires de traite des personnes.</a:t>
            </a:r>
          </a:p>
          <a:p>
            <a:pPr algn="l"/>
            <a:r>
              <a:rPr lang="fr-FR" sz="1800" b="0" i="0" u="none" strike="noStrike" baseline="0" dirty="0">
                <a:latin typeface="MinisterEFOP-Book"/>
              </a:rPr>
              <a:t>Soyez au fait des procédures prévues pour organiser le transfert d’une audience vers un autre tribunal et familiarisez-vous avec celles-ci. Notez que toutes les juridictions ne permettent</a:t>
            </a:r>
          </a:p>
          <a:p>
            <a:pPr algn="l"/>
            <a:r>
              <a:rPr lang="en-GB" sz="1800" b="0" i="0" u="none" strike="noStrike" baseline="0" dirty="0">
                <a:latin typeface="MinisterEFOP-Book"/>
              </a:rPr>
              <a:t>pas de </a:t>
            </a:r>
            <a:r>
              <a:rPr lang="en-GB" sz="1800" b="0" i="0" u="none" strike="noStrike" baseline="0" dirty="0" err="1">
                <a:latin typeface="MinisterEFOP-Book"/>
              </a:rPr>
              <a:t>tels</a:t>
            </a:r>
            <a:r>
              <a:rPr lang="en-GB" sz="1800" b="0" i="0" u="none" strike="noStrike" baseline="0" dirty="0">
                <a:latin typeface="MinisterEFOP-Book"/>
              </a:rPr>
              <a:t> </a:t>
            </a:r>
            <a:r>
              <a:rPr lang="en-GB" sz="1800" b="0" i="0" u="none" strike="noStrike" baseline="0" dirty="0" err="1">
                <a:latin typeface="MinisterEFOP-Book"/>
              </a:rPr>
              <a:t>transferts</a:t>
            </a:r>
            <a:r>
              <a:rPr lang="en-GB" sz="1800" b="0" i="0" u="none" strike="noStrike" baseline="0" dirty="0">
                <a:latin typeface="MinisterEFOP-Book"/>
              </a:rPr>
              <a:t>.</a:t>
            </a:r>
          </a:p>
          <a:p>
            <a:pPr algn="l"/>
            <a:r>
              <a:rPr lang="fr-FR" sz="1800" b="0" i="0" u="none" strike="noStrike" baseline="0" dirty="0">
                <a:latin typeface="MinisterEFOP-Book"/>
              </a:rPr>
              <a:t>Réfléchissez à toute mesure de protection susceptible d’être nécessaire dans l’enceinte du tribunal (avant et pendant le procès). En voici quelques exemples:</a:t>
            </a:r>
          </a:p>
          <a:p>
            <a:pPr algn="l"/>
            <a:r>
              <a:rPr lang="fr-FR" sz="1800" b="0" i="0" u="none" strike="noStrike" baseline="0" dirty="0">
                <a:latin typeface="MinisterEFOP-Book"/>
              </a:rPr>
              <a:t>-- Liaisons vidéo ou audio soit depuis des pièces se trouvant dans le tribunal vers la salle d’audience, soit depuis l’extérieur du bâtiment du tribunal.</a:t>
            </a:r>
          </a:p>
          <a:p>
            <a:pPr algn="l"/>
            <a:r>
              <a:rPr lang="fr-FR" sz="1800" b="0" i="0" u="none" strike="noStrike" baseline="0" dirty="0">
                <a:latin typeface="MinisterEFOP-Book"/>
              </a:rPr>
              <a:t>-- Dans certains cas, vous serez peut-être en mesure d’utiliser des liaisons vidéo avec l’étranger.</a:t>
            </a:r>
          </a:p>
          <a:p>
            <a:pPr algn="l"/>
            <a:r>
              <a:rPr lang="fr-FR" sz="1800" b="0" i="0" u="none" strike="noStrike" baseline="0" dirty="0">
                <a:latin typeface="MinisterEFOP-Book"/>
              </a:rPr>
              <a:t>Si cela est admissible et que vous souhaitiez envisager cette option, vérifiez les aspects pratiques dans votre aire de compétence, quelles procédures vous devez suivre et, éventuellement, faites part de ces idées à un procureur qui a utilisé cette méthode auparavant.</a:t>
            </a:r>
          </a:p>
          <a:p>
            <a:pPr algn="l"/>
            <a:r>
              <a:rPr lang="fr-FR" sz="1800" b="0" i="0" u="none" strike="noStrike" baseline="0" dirty="0">
                <a:latin typeface="MinisterEFOP-Book"/>
              </a:rPr>
              <a:t>-- Écrans maintenant la victime témoin hors de la vue des suspects et autres personnes</a:t>
            </a:r>
            <a:r>
              <a:rPr lang="en-GB" sz="1800" b="0" i="0" u="none" strike="noStrike" baseline="0" dirty="0">
                <a:latin typeface="MinisterEFOP-Book"/>
              </a:rPr>
              <a:t>dans le tribunal.</a:t>
            </a:r>
          </a:p>
          <a:p>
            <a:pPr algn="l"/>
            <a:r>
              <a:rPr lang="fr-FR" sz="1800" b="0" i="0" u="none" strike="noStrike" baseline="0" dirty="0">
                <a:latin typeface="MinisterEFOP-Book"/>
              </a:rPr>
              <a:t>-- Salles d’attente séparées pour les victimes témoins, les suspects et les témoins de la </a:t>
            </a:r>
            <a:r>
              <a:rPr lang="en-GB" sz="1800" b="0" i="0" u="none" strike="noStrike" baseline="0" dirty="0" err="1">
                <a:latin typeface="MinisterEFOP-Book"/>
              </a:rPr>
              <a:t>défense</a:t>
            </a:r>
            <a:r>
              <a:rPr lang="en-GB" sz="1800" b="0" i="0" u="none" strike="noStrike" baseline="0" dirty="0">
                <a:latin typeface="MinisterEFOP-Book"/>
              </a:rPr>
              <a:t>.</a:t>
            </a:r>
          </a:p>
          <a:p>
            <a:pPr algn="l"/>
            <a:r>
              <a:rPr lang="fr-FR" sz="1800" b="0" i="0" u="none" strike="noStrike" baseline="0" dirty="0">
                <a:latin typeface="MinisterEFOP-Book"/>
              </a:rPr>
              <a:t>-- Vérifiez si le personnel du tribunal est informé de ce qu’il est censé faire pour contribuer</a:t>
            </a:r>
          </a:p>
          <a:p>
            <a:pPr algn="l"/>
            <a:r>
              <a:rPr lang="fr-FR" sz="1800" b="0" i="0" u="none" strike="noStrike" baseline="0" dirty="0">
                <a:latin typeface="MinisterEFOP-Book"/>
              </a:rPr>
              <a:t>à la protection des victimes témoins.</a:t>
            </a:r>
          </a:p>
          <a:p>
            <a:pPr algn="l"/>
            <a:r>
              <a:rPr lang="fr-FR" sz="1800" b="0" i="0" u="none" strike="noStrike" baseline="0" dirty="0">
                <a:latin typeface="MinisterEFOP-Book"/>
              </a:rPr>
              <a:t>-- Sécurisez les trajets d’entrée dans le tribunal et de sortie du tribunal.</a:t>
            </a:r>
          </a:p>
          <a:p>
            <a:pPr algn="l"/>
            <a:r>
              <a:rPr lang="fr-FR" sz="1800" b="0" i="0" u="none" strike="noStrike" baseline="0" dirty="0">
                <a:latin typeface="MinisterEFOP-Book"/>
              </a:rPr>
              <a:t>-- Dispositions de logements facilitant l’accès au tribunal, tout en préservant la </a:t>
            </a:r>
            <a:r>
              <a:rPr lang="en-GB" sz="1800" b="0" i="0" u="none" strike="noStrike" baseline="0" dirty="0" err="1">
                <a:latin typeface="MinisterEFOP-Book"/>
              </a:rPr>
              <a:t>sécurité</a:t>
            </a:r>
            <a:r>
              <a:rPr lang="en-GB" sz="1800" b="0" i="0" u="none" strike="noStrike" baseline="0" dirty="0">
                <a:latin typeface="MinisterEFOP-Book"/>
              </a:rPr>
              <a:t>.</a:t>
            </a:r>
          </a:p>
          <a:p>
            <a:pPr algn="l"/>
            <a:r>
              <a:rPr lang="fr-FR" sz="1800" b="0" i="0" u="none" strike="noStrike" baseline="0" dirty="0">
                <a:latin typeface="MinisterEFOP-Book"/>
              </a:rPr>
              <a:t>-- Montrez aux victimes témoins le plan du tribunal avant l’audience et expliquez-leur les procédures du tribunal. Il est important de ne pas dire à la victime témoin comment elle doit donner son témoignage.</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9</a:t>
            </a:fld>
            <a:endParaRPr lang="fr-FR"/>
          </a:p>
        </p:txBody>
      </p:sp>
    </p:spTree>
    <p:extLst>
      <p:ext uri="{BB962C8B-B14F-4D97-AF65-F5344CB8AC3E}">
        <p14:creationId xmlns:p14="http://schemas.microsoft.com/office/powerpoint/2010/main" val="1067658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sz="1800" b="0" i="0" u="none" strike="noStrike" baseline="0" dirty="0">
                <a:latin typeface="MinisterEFOP-Book"/>
              </a:rPr>
              <a:t>Le rapatriement peut offrir des avantages considérables aux victimes et aux enquêteurs mais ne va pas sans un certain nombre de risques.</a:t>
            </a:r>
            <a:endParaRPr lang="en-GB" dirty="0"/>
          </a:p>
        </p:txBody>
      </p:sp>
      <p:sp>
        <p:nvSpPr>
          <p:cNvPr id="4" name="Slide Number Placeholder 3"/>
          <p:cNvSpPr>
            <a:spLocks noGrp="1"/>
          </p:cNvSpPr>
          <p:nvPr>
            <p:ph type="sldNum" sz="quarter" idx="5"/>
          </p:nvPr>
        </p:nvSpPr>
        <p:spPr/>
        <p:txBody>
          <a:bodyPr/>
          <a:lstStyle/>
          <a:p>
            <a:fld id="{BC350629-937E-41F6-862B-3EDCF9AD28FE}" type="slidenum">
              <a:rPr lang="fr-FR" smtClean="0"/>
              <a:t>10</a:t>
            </a:fld>
            <a:endParaRPr lang="fr-FR"/>
          </a:p>
        </p:txBody>
      </p:sp>
    </p:spTree>
    <p:extLst>
      <p:ext uri="{BB962C8B-B14F-4D97-AF65-F5344CB8AC3E}">
        <p14:creationId xmlns:p14="http://schemas.microsoft.com/office/powerpoint/2010/main" val="767927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C350629-937E-41F6-862B-3EDCF9AD28FE}" type="slidenum">
              <a:rPr lang="fr-FR" smtClean="0"/>
              <a:t>11</a:t>
            </a:fld>
            <a:endParaRPr lang="fr-FR"/>
          </a:p>
        </p:txBody>
      </p:sp>
    </p:spTree>
    <p:extLst>
      <p:ext uri="{BB962C8B-B14F-4D97-AF65-F5344CB8AC3E}">
        <p14:creationId xmlns:p14="http://schemas.microsoft.com/office/powerpoint/2010/main" val="103946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87379055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243175777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926679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451710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27325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45696045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06075319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688875509"/>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uverture">
    <p:bg>
      <p:bgPr>
        <a:solidFill>
          <a:srgbClr val="273B70"/>
        </a:solidFill>
        <a:effectLst/>
      </p:bgPr>
    </p:bg>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89B20B4D-23E6-F84C-8713-D05F2E28FC9C}"/>
              </a:ext>
            </a:extLst>
          </p:cNvPr>
          <p:cNvPicPr>
            <a:picLocks noChangeAspect="1"/>
          </p:cNvPicPr>
          <p:nvPr userDrawn="1"/>
        </p:nvPicPr>
        <p:blipFill>
          <a:blip r:embed="rId2"/>
          <a:stretch>
            <a:fillRect/>
          </a:stretch>
        </p:blipFill>
        <p:spPr>
          <a:xfrm>
            <a:off x="0" y="4895"/>
            <a:ext cx="12190917" cy="5920496"/>
          </a:xfrm>
          <a:prstGeom prst="rect">
            <a:avLst/>
          </a:prstGeom>
        </p:spPr>
      </p:pic>
      <p:sp>
        <p:nvSpPr>
          <p:cNvPr id="8" name="Subtitle 2"/>
          <p:cNvSpPr>
            <a:spLocks noGrp="1"/>
          </p:cNvSpPr>
          <p:nvPr>
            <p:ph type="subTitle" idx="1"/>
          </p:nvPr>
        </p:nvSpPr>
        <p:spPr>
          <a:xfrm>
            <a:off x="1338412" y="3267704"/>
            <a:ext cx="7820258" cy="1502077"/>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fr-FR"/>
              <a:t>Cliquez pour modifier le style des sous-titres du masque</a:t>
            </a:r>
            <a:endParaRPr lang="en-US" dirty="0"/>
          </a:p>
        </p:txBody>
      </p:sp>
      <p:pic>
        <p:nvPicPr>
          <p:cNvPr id="21" name="Image 20"/>
          <p:cNvPicPr>
            <a:picLocks noChangeAspect="1"/>
          </p:cNvPicPr>
          <p:nvPr userDrawn="1"/>
        </p:nvPicPr>
        <p:blipFill>
          <a:blip r:embed="rId3"/>
          <a:stretch>
            <a:fillRect/>
          </a:stretch>
        </p:blipFill>
        <p:spPr>
          <a:xfrm>
            <a:off x="2530" y="5925391"/>
            <a:ext cx="12185855" cy="932609"/>
          </a:xfrm>
          <a:prstGeom prst="rect">
            <a:avLst/>
          </a:prstGeom>
        </p:spPr>
      </p:pic>
      <p:sp>
        <p:nvSpPr>
          <p:cNvPr id="13" name="Espace réservé de la date 3"/>
          <p:cNvSpPr txBox="1">
            <a:spLocks/>
          </p:cNvSpPr>
          <p:nvPr userDrawn="1"/>
        </p:nvSpPr>
        <p:spPr>
          <a:xfrm>
            <a:off x="725693" y="6155966"/>
            <a:ext cx="815354" cy="331235"/>
          </a:xfrm>
          <a:prstGeom prst="rect">
            <a:avLst/>
          </a:prstGeom>
        </p:spPr>
        <p:txBody>
          <a:bodyPr vert="horz" lIns="82953" tIns="41476" rIns="82953" bIns="41476" rtlCol="0" anchor="ctr"/>
          <a:lstStyle>
            <a:defPPr>
              <a:defRPr lang="fr-FR"/>
            </a:defPPr>
            <a:lvl1pPr marL="0" algn="l" defTabSz="914400" rtl="0" eaLnBrk="1" latinLnBrk="0" hangingPunct="1">
              <a:defRPr sz="1051" b="1" kern="1200">
                <a:solidFill>
                  <a:srgbClr val="263972"/>
                </a:solidFill>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Expertise France</a:t>
            </a:r>
          </a:p>
        </p:txBody>
      </p:sp>
      <p:sp>
        <p:nvSpPr>
          <p:cNvPr id="15" name="Espace réservé du numéro de diapositive 5"/>
          <p:cNvSpPr txBox="1">
            <a:spLocks/>
          </p:cNvSpPr>
          <p:nvPr userDrawn="1"/>
        </p:nvSpPr>
        <p:spPr>
          <a:xfrm>
            <a:off x="9043266" y="6127936"/>
            <a:ext cx="2407159" cy="391606"/>
          </a:xfrm>
          <a:prstGeom prst="rect">
            <a:avLst/>
          </a:prstGeom>
        </p:spPr>
        <p:txBody>
          <a:bodyPr vert="horz" lIns="82953" tIns="41476" rIns="82953" bIns="41476" rtlCol="0" anchor="ctr"/>
          <a:lstStyle>
            <a:defPPr>
              <a:defRPr lang="fr-FR"/>
            </a:defPPr>
            <a:lvl1pPr marL="0" algn="r" defTabSz="914400" rtl="0" eaLnBrk="1" latinLnBrk="0" hangingPunct="1">
              <a:defRPr lang="fr-FR" sz="1200" b="1" kern="1200" smtClean="0">
                <a:solidFill>
                  <a:srgbClr val="263972"/>
                </a:solidFill>
                <a:effectLst/>
                <a:latin typeface="Helvetica Neue" charset="0"/>
                <a:ea typeface="Helvetica Neue" charset="0"/>
                <a:cs typeface="Helvetica Neue"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Document confidentiel</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ne peut être reproduit ni diffusé</a:t>
            </a:r>
          </a:p>
          <a:p>
            <a:pPr marL="0" marR="0" lvl="0" indent="0" algn="r" defTabSz="829544" rtl="0" eaLnBrk="1" fontAlgn="auto" latinLnBrk="0" hangingPunct="1">
              <a:lnSpc>
                <a:spcPct val="100000"/>
              </a:lnSpc>
              <a:spcBef>
                <a:spcPts val="0"/>
              </a:spcBef>
              <a:spcAft>
                <a:spcPts val="0"/>
              </a:spcAft>
              <a:buClrTx/>
              <a:buSzTx/>
              <a:buFontTx/>
              <a:buNone/>
              <a:tabLst/>
              <a:defRPr/>
            </a:pPr>
            <a:r>
              <a:rPr kumimoji="0" lang="fr-FR" sz="816" b="1" i="0" u="none" strike="noStrike" kern="1200" cap="none" spc="0" normalizeH="0" baseline="0" noProof="0" dirty="0">
                <a:ln>
                  <a:noFill/>
                </a:ln>
                <a:solidFill>
                  <a:srgbClr val="263972"/>
                </a:solidFill>
                <a:effectLst/>
                <a:uLnTx/>
                <a:uFillTx/>
                <a:latin typeface="Arial" panose="020B0604020202020204" pitchFamily="34" charset="0"/>
                <a:cs typeface="Arial" panose="020B0604020202020204" pitchFamily="34" charset="0"/>
              </a:rPr>
              <a:t>sans accord préalable</a:t>
            </a:r>
          </a:p>
        </p:txBody>
      </p:sp>
      <p:sp>
        <p:nvSpPr>
          <p:cNvPr id="20" name="Titre 19"/>
          <p:cNvSpPr>
            <a:spLocks noGrp="1"/>
          </p:cNvSpPr>
          <p:nvPr>
            <p:ph type="title" hasCustomPrompt="1"/>
          </p:nvPr>
        </p:nvSpPr>
        <p:spPr>
          <a:xfrm>
            <a:off x="1003767" y="2112094"/>
            <a:ext cx="7783538" cy="1325563"/>
          </a:xfrm>
        </p:spPr>
        <p:txBody>
          <a:bodyPr/>
          <a:lstStyle>
            <a:lvl1pPr>
              <a:defRPr baseline="0">
                <a:latin typeface="Arial" panose="020B0604020202020204" pitchFamily="34" charset="0"/>
                <a:cs typeface="Arial" panose="020B0604020202020204" pitchFamily="34" charset="0"/>
              </a:defRPr>
            </a:lvl1pPr>
          </a:lstStyle>
          <a:p>
            <a:r>
              <a:rPr lang="fr-FR" dirty="0"/>
              <a:t>Titre de la présentation</a:t>
            </a:r>
          </a:p>
        </p:txBody>
      </p:sp>
      <p:sp>
        <p:nvSpPr>
          <p:cNvPr id="23" name="Espace réservé du texte 22"/>
          <p:cNvSpPr>
            <a:spLocks noGrp="1"/>
          </p:cNvSpPr>
          <p:nvPr>
            <p:ph type="body" sz="quarter" idx="10" hasCustomPrompt="1"/>
          </p:nvPr>
        </p:nvSpPr>
        <p:spPr>
          <a:xfrm>
            <a:off x="1807175" y="6194313"/>
            <a:ext cx="1832137" cy="225432"/>
          </a:xfrm>
        </p:spPr>
        <p:txBody>
          <a:bodyPr/>
          <a:lstStyle>
            <a:lvl1pPr>
              <a:defRPr baseline="0">
                <a:latin typeface="Arial" panose="020B0604020202020204" pitchFamily="34" charset="0"/>
                <a:cs typeface="Arial" panose="020B0604020202020204" pitchFamily="34" charset="0"/>
              </a:defRPr>
            </a:lvl1pPr>
          </a:lstStyle>
          <a:p>
            <a:r>
              <a:rPr lang="fr-FR" sz="816" dirty="0"/>
              <a:t>Présentation Powerpoint </a:t>
            </a:r>
            <a:r>
              <a:rPr lang="fr-FR" sz="816" dirty="0">
                <a:solidFill>
                  <a:srgbClr val="263972"/>
                </a:solidFill>
              </a:rPr>
              <a:t>Mai 2019</a:t>
            </a:r>
            <a:endParaRPr lang="fr-FR" sz="816" dirty="0"/>
          </a:p>
        </p:txBody>
      </p:sp>
      <p:sp>
        <p:nvSpPr>
          <p:cNvPr id="4" name="Rectangle 3"/>
          <p:cNvSpPr/>
          <p:nvPr userDrawn="1"/>
        </p:nvSpPr>
        <p:spPr>
          <a:xfrm>
            <a:off x="1" y="0"/>
            <a:ext cx="12192000" cy="947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9544" rtl="0" eaLnBrk="1" fontAlgn="auto" latinLnBrk="0" hangingPunct="1">
              <a:lnSpc>
                <a:spcPct val="100000"/>
              </a:lnSpc>
              <a:spcBef>
                <a:spcPts val="0"/>
              </a:spcBef>
              <a:spcAft>
                <a:spcPts val="0"/>
              </a:spcAft>
              <a:buClrTx/>
              <a:buSzTx/>
              <a:buFontTx/>
              <a:buNone/>
              <a:tabLst/>
              <a:defRPr/>
            </a:pPr>
            <a:endParaRPr kumimoji="0" lang="fr-FR" sz="1633"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ag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837" y="4895"/>
            <a:ext cx="1308152" cy="942900"/>
          </a:xfrm>
          <a:prstGeom prst="rect">
            <a:avLst/>
          </a:prstGeom>
        </p:spPr>
      </p:pic>
      <p:pic>
        <p:nvPicPr>
          <p:cNvPr id="5" name="Image 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910217" y="0"/>
            <a:ext cx="2258345" cy="919818"/>
          </a:xfrm>
          <a:prstGeom prst="rect">
            <a:avLst/>
          </a:prstGeom>
        </p:spPr>
      </p:pic>
    </p:spTree>
    <p:extLst>
      <p:ext uri="{BB962C8B-B14F-4D97-AF65-F5344CB8AC3E}">
        <p14:creationId xmlns:p14="http://schemas.microsoft.com/office/powerpoint/2010/main" val="2556403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Page inter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5" name="Slide Number Placeholder 4"/>
          <p:cNvSpPr>
            <a:spLocks noGrp="1"/>
          </p:cNvSpPr>
          <p:nvPr>
            <p:ph type="sldNum" sz="quarter" idx="12"/>
          </p:nvPr>
        </p:nvSpPr>
        <p:spPr>
          <a:xfrm>
            <a:off x="10906812" y="6375679"/>
            <a:ext cx="523188" cy="345796"/>
          </a:xfrm>
        </p:spPr>
        <p:txBody>
          <a:bodyPr/>
          <a:lstStyle/>
          <a:p>
            <a:fld id="{704DD884-1421-4063-BD41-863B1C173EB3}" type="slidenum">
              <a:rPr lang="fr-FR" smtClean="0"/>
              <a:t>‹#›</a:t>
            </a:fld>
            <a:endParaRPr lang="fr-FR"/>
          </a:p>
        </p:txBody>
      </p:sp>
      <p:sp>
        <p:nvSpPr>
          <p:cNvPr id="6" name="Espace réservé du pied de page 4">
            <a:extLst>
              <a:ext uri="{FF2B5EF4-FFF2-40B4-BE49-F238E27FC236}">
                <a16:creationId xmlns:a16="http://schemas.microsoft.com/office/drawing/2014/main" id="{98EDD929-02C2-4AE7-86A5-81AFC61A0A86}"/>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pic>
        <p:nvPicPr>
          <p:cNvPr id="10" name="Image 9" descr="Une image contenant clipart&#10;&#10;Description générée avec un niveau de confiance élevé">
            <a:extLst>
              <a:ext uri="{FF2B5EF4-FFF2-40B4-BE49-F238E27FC236}">
                <a16:creationId xmlns:a16="http://schemas.microsoft.com/office/drawing/2014/main" id="{8325D181-5D48-44B8-9B11-363384108F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1173" y="6178570"/>
            <a:ext cx="799026" cy="542905"/>
          </a:xfrm>
          <a:prstGeom prst="rect">
            <a:avLst/>
          </a:prstGeom>
        </p:spPr>
      </p:pic>
      <p:pic>
        <p:nvPicPr>
          <p:cNvPr id="12" name="Image 11">
            <a:extLst>
              <a:ext uri="{FF2B5EF4-FFF2-40B4-BE49-F238E27FC236}">
                <a16:creationId xmlns:a16="http://schemas.microsoft.com/office/drawing/2014/main" id="{39BEF09E-FFCA-4E53-B24E-80BF7B8B3F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4806" y="6182936"/>
            <a:ext cx="711468" cy="538540"/>
          </a:xfrm>
          <a:prstGeom prst="rect">
            <a:avLst/>
          </a:prstGeom>
        </p:spPr>
      </p:pic>
      <p:pic>
        <p:nvPicPr>
          <p:cNvPr id="14" name="Image 13" descr="Une image contenant clipart&#10;&#10;Description générée avec un niveau de confiance très élevé">
            <a:extLst>
              <a:ext uri="{FF2B5EF4-FFF2-40B4-BE49-F238E27FC236}">
                <a16:creationId xmlns:a16="http://schemas.microsoft.com/office/drawing/2014/main" id="{AFDF02EA-06BF-44D4-88A8-137678BFFB2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93290" y="6178571"/>
            <a:ext cx="1198940" cy="599470"/>
          </a:xfrm>
          <a:prstGeom prst="rect">
            <a:avLst/>
          </a:prstGeom>
        </p:spPr>
      </p:pic>
      <p:sp>
        <p:nvSpPr>
          <p:cNvPr id="16" name="Espace réservé pour une image  15">
            <a:extLst>
              <a:ext uri="{FF2B5EF4-FFF2-40B4-BE49-F238E27FC236}">
                <a16:creationId xmlns:a16="http://schemas.microsoft.com/office/drawing/2014/main" id="{E027E2BF-1B20-4361-B614-2C147C79A74C}"/>
              </a:ext>
            </a:extLst>
          </p:cNvPr>
          <p:cNvSpPr>
            <a:spLocks noGrp="1"/>
          </p:cNvSpPr>
          <p:nvPr>
            <p:ph type="pic" sz="quarter" idx="14" hasCustomPrompt="1"/>
          </p:nvPr>
        </p:nvSpPr>
        <p:spPr>
          <a:xfrm>
            <a:off x="7796213" y="6284561"/>
            <a:ext cx="2836862" cy="436914"/>
          </a:xfrm>
        </p:spPr>
        <p:txBody>
          <a:bodyPr>
            <a:normAutofit/>
          </a:bodyPr>
          <a:lstStyle>
            <a:lvl1pPr marL="0" indent="0">
              <a:buNone/>
              <a:defRPr sz="1100"/>
            </a:lvl1pPr>
          </a:lstStyle>
          <a:p>
            <a:r>
              <a:rPr lang="fr-FR" dirty="0"/>
              <a:t>AT: </a:t>
            </a:r>
          </a:p>
        </p:txBody>
      </p:sp>
      <p:pic>
        <p:nvPicPr>
          <p:cNvPr id="18" name="Image 17" descr="Une image contenant clipart&#10;&#10;Description générée avec un niveau de confiance élevé">
            <a:extLst>
              <a:ext uri="{FF2B5EF4-FFF2-40B4-BE49-F238E27FC236}">
                <a16:creationId xmlns:a16="http://schemas.microsoft.com/office/drawing/2014/main" id="{F77BF0D1-EF0D-4648-8DEE-CA5DADD7223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626015" y="6307136"/>
            <a:ext cx="552101" cy="436914"/>
          </a:xfrm>
          <a:prstGeom prst="rect">
            <a:avLst/>
          </a:prstGeom>
        </p:spPr>
      </p:pic>
      <p:pic>
        <p:nvPicPr>
          <p:cNvPr id="20" name="Image 19">
            <a:extLst>
              <a:ext uri="{FF2B5EF4-FFF2-40B4-BE49-F238E27FC236}">
                <a16:creationId xmlns:a16="http://schemas.microsoft.com/office/drawing/2014/main" id="{73B44BBD-C853-48B6-99F6-1029A8960D33}"/>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7926" t="30199" r="5674" b="38470"/>
          <a:stretch/>
        </p:blipFill>
        <p:spPr>
          <a:xfrm>
            <a:off x="8305217" y="6284561"/>
            <a:ext cx="1168981" cy="423902"/>
          </a:xfrm>
          <a:prstGeom prst="rect">
            <a:avLst/>
          </a:prstGeom>
        </p:spPr>
      </p:pic>
    </p:spTree>
    <p:extLst>
      <p:ext uri="{BB962C8B-B14F-4D97-AF65-F5344CB8AC3E}">
        <p14:creationId xmlns:p14="http://schemas.microsoft.com/office/powerpoint/2010/main" val="1085820625"/>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3144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7" name="Slide Number Placeholder 6"/>
          <p:cNvSpPr>
            <a:spLocks noGrp="1"/>
          </p:cNvSpPr>
          <p:nvPr>
            <p:ph type="sldNum" sz="quarter" idx="12"/>
          </p:nvPr>
        </p:nvSpPr>
        <p:spPr>
          <a:xfrm>
            <a:off x="5687568" y="6375679"/>
            <a:ext cx="1234440" cy="345796"/>
          </a:xfrm>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30101023"/>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706098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10885501"/>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C9F1DF9A-B336-49B0-9D6D-D1549CEAA708}"/>
              </a:ext>
            </a:extLst>
          </p:cNvPr>
          <p:cNvSpPr txBox="1">
            <a:spLocks/>
          </p:cNvSpPr>
          <p:nvPr userDrawn="1"/>
        </p:nvSpPr>
        <p:spPr>
          <a:xfrm>
            <a:off x="4038600" y="6391481"/>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44857681"/>
      </p:ext>
    </p:extLst>
  </p:cSld>
  <p:clrMapOvr>
    <a:masterClrMapping/>
  </p:clrMapOvr>
  <p:hf hd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4DD884-1421-4063-BD41-863B1C173EB3}" type="slidenum">
              <a:rPr lang="fr-FR" smtClean="0"/>
              <a:t>‹#›</a:t>
            </a:fld>
            <a:endParaRPr lang="fr-FR"/>
          </a:p>
        </p:txBody>
      </p:sp>
      <p:sp>
        <p:nvSpPr>
          <p:cNvPr id="10" name="Espace réservé du pied de page 4">
            <a:extLst>
              <a:ext uri="{FF2B5EF4-FFF2-40B4-BE49-F238E27FC236}">
                <a16:creationId xmlns:a16="http://schemas.microsoft.com/office/drawing/2014/main" id="{CEC9791C-F011-4C07-877B-D5DFCB6A1AD7}"/>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15922713"/>
      </p:ext>
    </p:extLst>
  </p:cSld>
  <p:clrMapOvr>
    <a:masterClrMapping/>
  </p:clrMapOvr>
  <p:hf hd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1725543812"/>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4DD884-1421-4063-BD41-863B1C173EB3}" type="slidenum">
              <a:rPr lang="fr-FR" smtClean="0"/>
              <a:t>‹#›</a:t>
            </a:fld>
            <a:endParaRPr lang="fr-FR"/>
          </a:p>
        </p:txBody>
      </p:sp>
      <p:sp>
        <p:nvSpPr>
          <p:cNvPr id="5" name="Espace réservé du pied de page 4">
            <a:extLst>
              <a:ext uri="{FF2B5EF4-FFF2-40B4-BE49-F238E27FC236}">
                <a16:creationId xmlns:a16="http://schemas.microsoft.com/office/drawing/2014/main" id="{2AFB4402-EB9A-4C70-BCC9-A291E1B9701B}"/>
              </a:ext>
            </a:extLst>
          </p:cNvPr>
          <p:cNvSpPr txBox="1">
            <a:spLocks/>
          </p:cNvSpPr>
          <p:nvPr userDrawn="1"/>
        </p:nvSpPr>
        <p:spPr>
          <a:xfrm>
            <a:off x="4038600"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73094194"/>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r>
              <a:rPr lang="fr-FR" b="1" i="1">
                <a:ea typeface="Times New Roman" panose="02020603050405020304" pitchFamily="18" charset="0"/>
                <a:cs typeface="Calibri" panose="020F0502020204030204" pitchFamily="34" charset="0"/>
              </a:rPr>
              <a:t>AJUSEN - </a:t>
            </a:r>
            <a:r>
              <a:rPr lang="fr-FR" b="1" i="1">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Tree>
    <p:extLst>
      <p:ext uri="{BB962C8B-B14F-4D97-AF65-F5344CB8AC3E}">
        <p14:creationId xmlns:p14="http://schemas.microsoft.com/office/powerpoint/2010/main" val="3612647488"/>
      </p:ext>
    </p:extLst>
  </p:cSld>
  <p:clrMapOvr>
    <a:masterClrMapping/>
  </p:clrMapOvr>
  <p:hf hd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4DD884-1421-4063-BD41-863B1C173EB3}" type="slidenum">
              <a:rPr lang="fr-FR" smtClean="0"/>
              <a:t>‹#›</a:t>
            </a:fld>
            <a:endParaRPr lang="fr-FR"/>
          </a:p>
        </p:txBody>
      </p:sp>
      <p:sp>
        <p:nvSpPr>
          <p:cNvPr id="8" name="Espace réservé du pied de page 4">
            <a:extLst>
              <a:ext uri="{FF2B5EF4-FFF2-40B4-BE49-F238E27FC236}">
                <a16:creationId xmlns:a16="http://schemas.microsoft.com/office/drawing/2014/main" id="{8371F4B1-248B-4017-BD21-7EF50424AC01}"/>
              </a:ext>
            </a:extLst>
          </p:cNvPr>
          <p:cNvSpPr txBox="1">
            <a:spLocks/>
          </p:cNvSpPr>
          <p:nvPr userDrawn="1"/>
        </p:nvSpPr>
        <p:spPr>
          <a:xfrm>
            <a:off x="1599657" y="6375679"/>
            <a:ext cx="4114800" cy="345796"/>
          </a:xfrm>
          <a:prstGeom prst="rect">
            <a:avLst/>
          </a:prstGeom>
        </p:spPr>
        <p:txBody>
          <a:bodyPr vert="horz" lIns="91440" tIns="45720" rIns="91440" bIns="45720" rtlCol="0" anchor="ctr"/>
          <a:lstStyle>
            <a:defPPr>
              <a:defRPr lang="en-US"/>
            </a:defPPr>
            <a:lvl1pPr marL="0" algn="ctr" defTabSz="457200" rtl="0" eaLnBrk="1" latinLnBrk="0" hangingPunct="1">
              <a:defRPr sz="2000" kern="1200">
                <a:solidFill>
                  <a:schemeClr val="tx1">
                    <a:lumMod val="65000"/>
                    <a:lumOff val="3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b="1" i="1" dirty="0">
                <a:ea typeface="Times New Roman" panose="02020603050405020304" pitchFamily="18" charset="0"/>
                <a:cs typeface="Calibri" panose="020F0502020204030204" pitchFamily="34" charset="0"/>
              </a:rPr>
              <a:t>AJUSEN - </a:t>
            </a:r>
            <a:r>
              <a:rPr lang="fr-FR" b="1" i="1" dirty="0">
                <a:ea typeface="SimSun" panose="02010600030101010101" pitchFamily="2" charset="-122"/>
                <a:cs typeface="Calibri" panose="020F0502020204030204" pitchFamily="34" charset="0"/>
              </a:rPr>
              <a:t>Volet Justice</a:t>
            </a:r>
            <a:endParaRPr lang="fr-FR"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1281281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04DD884-1421-4063-BD41-863B1C173EB3}" type="slidenum">
              <a:rPr lang="fr-FR" smtClean="0"/>
              <a:t>‹#›</a:t>
            </a:fld>
            <a:endParaRPr lang="fr-FR"/>
          </a:p>
        </p:txBody>
      </p:sp>
    </p:spTree>
    <p:extLst>
      <p:ext uri="{BB962C8B-B14F-4D97-AF65-F5344CB8AC3E}">
        <p14:creationId xmlns:p14="http://schemas.microsoft.com/office/powerpoint/2010/main" val="3765791877"/>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 id="2147483943" r:id="rId18"/>
    <p:sldLayoutId id="2147483747" r:id="rId19"/>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12.png"/><Relationship Id="rId4" Type="http://schemas.openxmlformats.org/officeDocument/2006/relationships/image" Target="../media/image11.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Titre 2"/>
          <p:cNvSpPr>
            <a:spLocks noGrp="1"/>
          </p:cNvSpPr>
          <p:nvPr>
            <p:ph type="title"/>
          </p:nvPr>
        </p:nvSpPr>
        <p:spPr/>
        <p:txBody>
          <a:bodyPr/>
          <a:lstStyle/>
          <a:p>
            <a:endParaRPr lang="fr-FR"/>
          </a:p>
        </p:txBody>
      </p:sp>
      <p:sp>
        <p:nvSpPr>
          <p:cNvPr id="4" name="Espace réservé du texte 3"/>
          <p:cNvSpPr>
            <a:spLocks noGrp="1"/>
          </p:cNvSpPr>
          <p:nvPr>
            <p:ph type="body" sz="quarter" idx="10"/>
          </p:nvPr>
        </p:nvSpPr>
        <p:spPr/>
        <p:txBody>
          <a:bodyPr>
            <a:normAutofit fontScale="55000" lnSpcReduction="20000"/>
          </a:bodyPr>
          <a:lstStyle/>
          <a:p>
            <a:r>
              <a:rPr lang="fr-FR" dirty="0"/>
              <a:t>BEPI SAHEL</a:t>
            </a:r>
          </a:p>
        </p:txBody>
      </p:sp>
      <p:pic>
        <p:nvPicPr>
          <p:cNvPr id="5" name="Image 4"/>
          <p:cNvPicPr>
            <a:picLocks noChangeAspect="1"/>
          </p:cNvPicPr>
          <p:nvPr/>
        </p:nvPicPr>
        <p:blipFill>
          <a:blip r:embed="rId3"/>
          <a:stretch>
            <a:fillRect/>
          </a:stretch>
        </p:blipFill>
        <p:spPr>
          <a:xfrm>
            <a:off x="0" y="-66262"/>
            <a:ext cx="12192000" cy="6082749"/>
          </a:xfrm>
          <a:prstGeom prst="rect">
            <a:avLst/>
          </a:prstGeom>
        </p:spPr>
      </p:pic>
      <p:pic>
        <p:nvPicPr>
          <p:cNvPr id="7" name="Image 6"/>
          <p:cNvPicPr>
            <a:picLocks noChangeAspect="1"/>
          </p:cNvPicPr>
          <p:nvPr/>
        </p:nvPicPr>
        <p:blipFill>
          <a:blip r:embed="rId4"/>
          <a:stretch>
            <a:fillRect/>
          </a:stretch>
        </p:blipFill>
        <p:spPr>
          <a:xfrm>
            <a:off x="10413936" y="31043"/>
            <a:ext cx="1441367" cy="740254"/>
          </a:xfrm>
          <a:prstGeom prst="rect">
            <a:avLst/>
          </a:prstGeom>
        </p:spPr>
      </p:pic>
      <p:sp>
        <p:nvSpPr>
          <p:cNvPr id="8" name="ZoneTexte 7"/>
          <p:cNvSpPr txBox="1"/>
          <p:nvPr/>
        </p:nvSpPr>
        <p:spPr>
          <a:xfrm>
            <a:off x="516835" y="967970"/>
            <a:ext cx="10933043"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0" i="0" u="none" strike="noStrike" kern="1200" cap="none" spc="0" normalizeH="0" baseline="0" noProof="0" dirty="0">
                <a:ln>
                  <a:noFill/>
                </a:ln>
                <a:solidFill>
                  <a:prstClr val="white"/>
                </a:solidFill>
                <a:effectLst/>
                <a:uLnTx/>
                <a:uFillTx/>
                <a:latin typeface="Calibri" panose="020F0502020204030204"/>
                <a:ea typeface="+mn-ea"/>
                <a:cs typeface="+mn-cs"/>
              </a:rPr>
              <a:t>Projet d’appui à l’entraide judiciaire en matière pénale au Sahel</a:t>
            </a:r>
            <a:endParaRPr kumimoji="0" lang="ar-TN" sz="4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Atelier régional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Traite des Êtres Humains et  trafic de migrants</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dirty="0">
                <a:solidFill>
                  <a:prstClr val="white"/>
                </a:solidFill>
                <a:latin typeface="Calibri" panose="020F0502020204030204"/>
              </a:rPr>
              <a:t>Protection des témoins et victimes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0" i="0" u="none" strike="noStrike" kern="1200" cap="none" spc="0" normalizeH="0" noProof="0" dirty="0">
                <a:ln>
                  <a:noFill/>
                </a:ln>
                <a:solidFill>
                  <a:prstClr val="white"/>
                </a:solidFill>
                <a:effectLst/>
                <a:uLnTx/>
                <a:uFillTx/>
                <a:latin typeface="Calibri" panose="020F0502020204030204"/>
              </a:rPr>
              <a:t>Dakar</a:t>
            </a:r>
            <a:r>
              <a:rPr lang="fr-FR" sz="2800" dirty="0">
                <a:solidFill>
                  <a:prstClr val="white"/>
                </a:solidFill>
                <a:latin typeface="Calibri" panose="020F0502020204030204"/>
              </a:rPr>
              <a:t>, Juin 2024</a:t>
            </a:r>
            <a:endParaRPr kumimoji="0" lang="ar-TN"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800" b="0" i="0" u="none" strike="noStrike" kern="1200" cap="none" spc="0" normalizeH="0" noProof="0" dirty="0">
              <a:ln>
                <a:noFill/>
              </a:ln>
              <a:solidFill>
                <a:prstClr val="white"/>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ar-TN" sz="2800" b="0" i="0" u="none" strike="noStrike" kern="1200" cap="none" spc="0" normalizeH="0" noProof="0" dirty="0">
              <a:ln>
                <a:noFill/>
              </a:ln>
              <a:solidFill>
                <a:prstClr val="white"/>
              </a:solidFill>
              <a:effectLst/>
              <a:uLnTx/>
              <a:uFillTx/>
              <a:latin typeface="Calibri" panose="020F0502020204030204"/>
            </a:endParaRPr>
          </a:p>
        </p:txBody>
      </p:sp>
      <p:pic>
        <p:nvPicPr>
          <p:cNvPr id="11" name="Image 10"/>
          <p:cNvPicPr>
            <a:picLocks noChangeAspect="1"/>
          </p:cNvPicPr>
          <p:nvPr/>
        </p:nvPicPr>
        <p:blipFill>
          <a:blip r:embed="rId5"/>
          <a:stretch>
            <a:fillRect/>
          </a:stretch>
        </p:blipFill>
        <p:spPr>
          <a:xfrm>
            <a:off x="302225" y="162205"/>
            <a:ext cx="1504950" cy="590550"/>
          </a:xfrm>
          <a:prstGeom prst="rect">
            <a:avLst/>
          </a:prstGeom>
        </p:spPr>
      </p:pic>
    </p:spTree>
    <p:extLst>
      <p:ext uri="{BB962C8B-B14F-4D97-AF65-F5344CB8AC3E}">
        <p14:creationId xmlns:p14="http://schemas.microsoft.com/office/powerpoint/2010/main" val="1469902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4845C-ADC6-95C9-1962-10C383B0A89D}"/>
              </a:ext>
            </a:extLst>
          </p:cNvPr>
          <p:cNvSpPr>
            <a:spLocks noGrp="1"/>
          </p:cNvSpPr>
          <p:nvPr>
            <p:ph type="title"/>
          </p:nvPr>
        </p:nvSpPr>
        <p:spPr>
          <a:xfrm>
            <a:off x="677334" y="609600"/>
            <a:ext cx="8596668" cy="740254"/>
          </a:xfrm>
        </p:spPr>
        <p:txBody>
          <a:bodyPr/>
          <a:lstStyle/>
          <a:p>
            <a:r>
              <a:rPr lang="en-GB" dirty="0" err="1"/>
              <a:t>Rapatriement</a:t>
            </a:r>
            <a:r>
              <a:rPr lang="en-GB" dirty="0"/>
              <a:t> des </a:t>
            </a:r>
            <a:r>
              <a:rPr lang="en-GB" dirty="0" err="1"/>
              <a:t>victimes</a:t>
            </a:r>
            <a:r>
              <a:rPr lang="en-GB" dirty="0"/>
              <a:t> (art.8 PATP)</a:t>
            </a:r>
          </a:p>
        </p:txBody>
      </p:sp>
      <p:sp>
        <p:nvSpPr>
          <p:cNvPr id="3" name="Content Placeholder 2">
            <a:extLst>
              <a:ext uri="{FF2B5EF4-FFF2-40B4-BE49-F238E27FC236}">
                <a16:creationId xmlns:a16="http://schemas.microsoft.com/office/drawing/2014/main" id="{D8A81427-4276-9EB0-56DA-8029F47DF53D}"/>
              </a:ext>
            </a:extLst>
          </p:cNvPr>
          <p:cNvSpPr>
            <a:spLocks noGrp="1"/>
          </p:cNvSpPr>
          <p:nvPr>
            <p:ph idx="1"/>
          </p:nvPr>
        </p:nvSpPr>
        <p:spPr>
          <a:xfrm>
            <a:off x="677334" y="1540933"/>
            <a:ext cx="8596668" cy="4500429"/>
          </a:xfrm>
        </p:spPr>
        <p:txBody>
          <a:bodyPr>
            <a:normAutofit/>
          </a:bodyPr>
          <a:lstStyle/>
          <a:p>
            <a:pPr algn="l"/>
            <a:r>
              <a:rPr lang="fr-FR" sz="1800" b="0" i="0" u="none" strike="noStrike" baseline="0" dirty="0">
                <a:latin typeface="MinisterEFOP-Book"/>
              </a:rPr>
              <a:t>Effectuez toujours une évaluation des risques avant de prendre des dispositions pour le rapatriement </a:t>
            </a:r>
            <a:r>
              <a:rPr lang="en-GB" sz="1800" b="0" i="0" u="none" strike="noStrike" baseline="0" dirty="0" err="1">
                <a:latin typeface="MinisterEFOP-Book"/>
              </a:rPr>
              <a:t>d’une</a:t>
            </a:r>
            <a:r>
              <a:rPr lang="en-GB" sz="1800" b="0" i="0" u="none" strike="noStrike" baseline="0" dirty="0">
                <a:latin typeface="MinisterEFOP-Book"/>
              </a:rPr>
              <a:t> </a:t>
            </a:r>
            <a:r>
              <a:rPr lang="en-GB" sz="1800" b="0" i="0" u="none" strike="noStrike" baseline="0" dirty="0" err="1">
                <a:latin typeface="MinisterEFOP-Book"/>
              </a:rPr>
              <a:t>victime</a:t>
            </a:r>
            <a:endParaRPr lang="en-GB" sz="1800" b="0" i="0" u="none" strike="noStrike" baseline="0" dirty="0">
              <a:latin typeface="MinisterEFOP-Book"/>
            </a:endParaRPr>
          </a:p>
          <a:p>
            <a:pPr algn="l"/>
            <a:r>
              <a:rPr lang="fr-FR" sz="1800" b="0" i="0" u="none" strike="noStrike" baseline="0" dirty="0">
                <a:latin typeface="MinisterEFOP-Book"/>
              </a:rPr>
              <a:t>N’entrez pas automatiquement en contact avec les responsables locaux de l’application des lois ou d’autres fonctionnaires locaux dans le pays de rapatriement pressenti. Vérifiez toujours auprès des sources citées plus haut si des problèmes de corruption sont susceptibles </a:t>
            </a:r>
            <a:r>
              <a:rPr lang="en-GB" sz="1800" b="0" i="0" u="none" strike="noStrike" baseline="0" dirty="0">
                <a:latin typeface="MinisterEFOP-Book"/>
              </a:rPr>
              <a:t>d’être </a:t>
            </a:r>
            <a:r>
              <a:rPr lang="en-GB" sz="1800" b="0" i="0" u="none" strike="noStrike" baseline="0" dirty="0" err="1">
                <a:latin typeface="MinisterEFOP-Book"/>
              </a:rPr>
              <a:t>présents</a:t>
            </a:r>
            <a:r>
              <a:rPr lang="en-GB" sz="1800" b="0" i="0" u="none" strike="noStrike" baseline="0" dirty="0">
                <a:latin typeface="MinisterEFOP-Book"/>
              </a:rPr>
              <a:t>.</a:t>
            </a:r>
          </a:p>
          <a:p>
            <a:pPr algn="l"/>
            <a:r>
              <a:rPr lang="fr-FR" sz="1800" b="0" i="0" u="none" strike="noStrike" baseline="0" dirty="0">
                <a:latin typeface="MinisterEFOP-Book"/>
              </a:rPr>
              <a:t>Ne renvoyez jamais une victime dans une situation où elle court un risque de préjudice grave, ou de danger de mort.</a:t>
            </a:r>
          </a:p>
          <a:p>
            <a:pPr algn="l"/>
            <a:r>
              <a:rPr lang="fr-FR" sz="1800" b="0" i="0" u="none" strike="noStrike" baseline="0" dirty="0">
                <a:latin typeface="MinisterEFOP-Book"/>
              </a:rPr>
              <a:t> Prenez en compte les besoins de l’enquête lorsque vous préparez un rapatriement. Faites en sorte que la victime puisse revenir (si nécessaire) pour fournir des éléments de preuve, ou évaluez la possibilité d’alternatives telles que des liaisons vidéo. Faites en sorte d’entretenir le contact avec la victime jusqu’au moment du rapatriement</a:t>
            </a:r>
            <a:endParaRPr lang="en-GB" dirty="0"/>
          </a:p>
        </p:txBody>
      </p:sp>
      <p:sp>
        <p:nvSpPr>
          <p:cNvPr id="4" name="Footer Placeholder 3">
            <a:extLst>
              <a:ext uri="{FF2B5EF4-FFF2-40B4-BE49-F238E27FC236}">
                <a16:creationId xmlns:a16="http://schemas.microsoft.com/office/drawing/2014/main" id="{66EBF027-FB4E-5BBF-12C6-93E069586D32}"/>
              </a:ext>
            </a:extLst>
          </p:cNvPr>
          <p:cNvSpPr>
            <a:spLocks noGrp="1"/>
          </p:cNvSpPr>
          <p:nvPr>
            <p:ph type="ftr" sz="quarter" idx="11"/>
          </p:nvPr>
        </p:nvSpPr>
        <p:spPr/>
        <p:txBody>
          <a:bodyPr/>
          <a:lstStyle/>
          <a:p>
            <a:r>
              <a:rPr lang="fr-FR" dirty="0"/>
              <a:t>Source UNODC</a:t>
            </a:r>
          </a:p>
        </p:txBody>
      </p:sp>
      <p:sp>
        <p:nvSpPr>
          <p:cNvPr id="5" name="Slide Number Placeholder 4">
            <a:extLst>
              <a:ext uri="{FF2B5EF4-FFF2-40B4-BE49-F238E27FC236}">
                <a16:creationId xmlns:a16="http://schemas.microsoft.com/office/drawing/2014/main" id="{CAE9242A-9639-2B08-60B1-3B9ED1AE8286}"/>
              </a:ext>
            </a:extLst>
          </p:cNvPr>
          <p:cNvSpPr>
            <a:spLocks noGrp="1"/>
          </p:cNvSpPr>
          <p:nvPr>
            <p:ph type="sldNum" sz="quarter" idx="12"/>
          </p:nvPr>
        </p:nvSpPr>
        <p:spPr/>
        <p:txBody>
          <a:bodyPr/>
          <a:lstStyle/>
          <a:p>
            <a:fld id="{704DD884-1421-4063-BD41-863B1C173EB3}" type="slidenum">
              <a:rPr lang="fr-FR" smtClean="0"/>
              <a:t>10</a:t>
            </a:fld>
            <a:endParaRPr lang="fr-FR"/>
          </a:p>
        </p:txBody>
      </p:sp>
      <p:pic>
        <p:nvPicPr>
          <p:cNvPr id="6" name="Image 5">
            <a:extLst>
              <a:ext uri="{FF2B5EF4-FFF2-40B4-BE49-F238E27FC236}">
                <a16:creationId xmlns:a16="http://schemas.microsoft.com/office/drawing/2014/main" id="{E513C1F8-2331-4CA3-1DC1-F0338B752964}"/>
              </a:ext>
            </a:extLst>
          </p:cNvPr>
          <p:cNvPicPr>
            <a:picLocks noChangeAspect="1"/>
          </p:cNvPicPr>
          <p:nvPr/>
        </p:nvPicPr>
        <p:blipFill>
          <a:blip r:embed="rId3"/>
          <a:stretch>
            <a:fillRect/>
          </a:stretch>
        </p:blipFill>
        <p:spPr>
          <a:xfrm>
            <a:off x="10215154" y="161083"/>
            <a:ext cx="1441367" cy="740254"/>
          </a:xfrm>
          <a:prstGeom prst="rect">
            <a:avLst/>
          </a:prstGeom>
        </p:spPr>
      </p:pic>
      <p:pic>
        <p:nvPicPr>
          <p:cNvPr id="7" name="Image 6">
            <a:extLst>
              <a:ext uri="{FF2B5EF4-FFF2-40B4-BE49-F238E27FC236}">
                <a16:creationId xmlns:a16="http://schemas.microsoft.com/office/drawing/2014/main" id="{86D2006F-05D8-000B-8A4B-F4C2C959E14A}"/>
              </a:ext>
            </a:extLst>
          </p:cNvPr>
          <p:cNvPicPr>
            <a:picLocks noChangeAspect="1"/>
          </p:cNvPicPr>
          <p:nvPr/>
        </p:nvPicPr>
        <p:blipFill>
          <a:blip r:embed="rId4"/>
          <a:stretch>
            <a:fillRect/>
          </a:stretch>
        </p:blipFill>
        <p:spPr>
          <a:xfrm>
            <a:off x="302225" y="199593"/>
            <a:ext cx="1504950" cy="590550"/>
          </a:xfrm>
          <a:prstGeom prst="rect">
            <a:avLst/>
          </a:prstGeom>
        </p:spPr>
      </p:pic>
    </p:spTree>
    <p:extLst>
      <p:ext uri="{BB962C8B-B14F-4D97-AF65-F5344CB8AC3E}">
        <p14:creationId xmlns:p14="http://schemas.microsoft.com/office/powerpoint/2010/main" val="373252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br>
              <a:rPr lang="fr-FR" dirty="0">
                <a:solidFill>
                  <a:schemeClr val="accent4">
                    <a:lumMod val="75000"/>
                  </a:schemeClr>
                </a:solidFill>
              </a:rPr>
            </a:br>
            <a:r>
              <a:rPr lang="fr-FR" dirty="0">
                <a:solidFill>
                  <a:schemeClr val="accent4">
                    <a:lumMod val="75000"/>
                  </a:schemeClr>
                </a:solidFill>
              </a:rPr>
              <a:t>Je vous remercie de votre attention</a:t>
            </a:r>
            <a:br>
              <a:rPr lang="fr-FR" dirty="0">
                <a:solidFill>
                  <a:schemeClr val="accent4">
                    <a:lumMod val="75000"/>
                  </a:schemeClr>
                </a:solidFill>
              </a:rPr>
            </a:br>
            <a:br>
              <a:rPr lang="fr-FR" dirty="0">
                <a:solidFill>
                  <a:schemeClr val="accent4">
                    <a:lumMod val="75000"/>
                  </a:schemeClr>
                </a:solidFill>
              </a:rPr>
            </a:br>
            <a:br>
              <a:rPr lang="fr-FR" dirty="0">
                <a:solidFill>
                  <a:schemeClr val="accent4">
                    <a:lumMod val="75000"/>
                  </a:schemeClr>
                </a:solidFill>
              </a:rPr>
            </a:br>
            <a:br>
              <a:rPr lang="fr-FR" dirty="0"/>
            </a:br>
            <a:endParaRPr lang="fr-FR" dirty="0"/>
          </a:p>
        </p:txBody>
      </p:sp>
      <p:sp>
        <p:nvSpPr>
          <p:cNvPr id="2" name="Espace réservé du contenu 1"/>
          <p:cNvSpPr>
            <a:spLocks noGrp="1"/>
          </p:cNvSpPr>
          <p:nvPr>
            <p:ph idx="1"/>
          </p:nvPr>
        </p:nvSpPr>
        <p:spPr/>
        <p:txBody>
          <a:bodyPr/>
          <a:lstStyle/>
          <a:p>
            <a:endParaRPr lang="fr-FR" dirty="0"/>
          </a:p>
        </p:txBody>
      </p:sp>
      <p:pic>
        <p:nvPicPr>
          <p:cNvPr id="5" name="Image 4"/>
          <p:cNvPicPr>
            <a:picLocks noChangeAspect="1"/>
          </p:cNvPicPr>
          <p:nvPr/>
        </p:nvPicPr>
        <p:blipFill>
          <a:blip r:embed="rId3"/>
          <a:stretch>
            <a:fillRect/>
          </a:stretch>
        </p:blipFill>
        <p:spPr>
          <a:xfrm>
            <a:off x="302224" y="199594"/>
            <a:ext cx="1539827" cy="604236"/>
          </a:xfrm>
          <a:prstGeom prst="rect">
            <a:avLst/>
          </a:prstGeom>
        </p:spPr>
      </p:pic>
      <p:pic>
        <p:nvPicPr>
          <p:cNvPr id="4" name="Image 5">
            <a:extLst>
              <a:ext uri="{FF2B5EF4-FFF2-40B4-BE49-F238E27FC236}">
                <a16:creationId xmlns:a16="http://schemas.microsoft.com/office/drawing/2014/main" id="{62262BED-8F31-7A98-C4A4-7B10E5C55048}"/>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069089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A8472-6AF2-22A7-B848-2EE1A7FBDBB2}"/>
              </a:ext>
            </a:extLst>
          </p:cNvPr>
          <p:cNvSpPr>
            <a:spLocks noGrp="1"/>
          </p:cNvSpPr>
          <p:nvPr>
            <p:ph type="title"/>
          </p:nvPr>
        </p:nvSpPr>
        <p:spPr/>
        <p:txBody>
          <a:bodyPr/>
          <a:lstStyle/>
          <a:p>
            <a:br>
              <a:rPr lang="en-GB"/>
            </a:br>
            <a:endParaRPr lang="en-GB" dirty="0"/>
          </a:p>
        </p:txBody>
      </p:sp>
      <p:sp>
        <p:nvSpPr>
          <p:cNvPr id="3" name="Content Placeholder 2">
            <a:extLst>
              <a:ext uri="{FF2B5EF4-FFF2-40B4-BE49-F238E27FC236}">
                <a16:creationId xmlns:a16="http://schemas.microsoft.com/office/drawing/2014/main" id="{25952C2C-7013-5E8E-F470-BE119B0D22DB}"/>
              </a:ext>
            </a:extLst>
          </p:cNvPr>
          <p:cNvSpPr>
            <a:spLocks noGrp="1"/>
          </p:cNvSpPr>
          <p:nvPr>
            <p:ph idx="1"/>
          </p:nvPr>
        </p:nvSpPr>
        <p:spPr/>
        <p:txBody>
          <a:bodyPr/>
          <a:lstStyle/>
          <a:p>
            <a:endParaRPr lang="en-GB"/>
          </a:p>
        </p:txBody>
      </p:sp>
      <p:sp>
        <p:nvSpPr>
          <p:cNvPr id="4" name="Footer Placeholder 3">
            <a:extLst>
              <a:ext uri="{FF2B5EF4-FFF2-40B4-BE49-F238E27FC236}">
                <a16:creationId xmlns:a16="http://schemas.microsoft.com/office/drawing/2014/main" id="{E81C5505-9C39-0BC7-0D8A-88A63A9AF965}"/>
              </a:ext>
            </a:extLst>
          </p:cNvPr>
          <p:cNvSpPr>
            <a:spLocks noGrp="1"/>
          </p:cNvSpPr>
          <p:nvPr>
            <p:ph type="ftr" sz="quarter" idx="11"/>
          </p:nvPr>
        </p:nvSpPr>
        <p:spPr/>
        <p:txBody>
          <a:bodyPr/>
          <a:lstStyle/>
          <a:p>
            <a:endParaRPr lang="fr-FR" dirty="0"/>
          </a:p>
        </p:txBody>
      </p:sp>
      <p:sp>
        <p:nvSpPr>
          <p:cNvPr id="5" name="Slide Number Placeholder 4">
            <a:extLst>
              <a:ext uri="{FF2B5EF4-FFF2-40B4-BE49-F238E27FC236}">
                <a16:creationId xmlns:a16="http://schemas.microsoft.com/office/drawing/2014/main" id="{6F821490-6C3D-2F6B-C8C3-CC3B6D6431EF}"/>
              </a:ext>
            </a:extLst>
          </p:cNvPr>
          <p:cNvSpPr>
            <a:spLocks noGrp="1"/>
          </p:cNvSpPr>
          <p:nvPr>
            <p:ph type="sldNum" sz="quarter" idx="12"/>
          </p:nvPr>
        </p:nvSpPr>
        <p:spPr/>
        <p:txBody>
          <a:bodyPr/>
          <a:lstStyle/>
          <a:p>
            <a:fld id="{704DD884-1421-4063-BD41-863B1C173EB3}" type="slidenum">
              <a:rPr lang="fr-FR" smtClean="0"/>
              <a:t>12</a:t>
            </a:fld>
            <a:endParaRPr lang="fr-FR"/>
          </a:p>
        </p:txBody>
      </p:sp>
      <p:pic>
        <p:nvPicPr>
          <p:cNvPr id="6" name="Image 6">
            <a:extLst>
              <a:ext uri="{FF2B5EF4-FFF2-40B4-BE49-F238E27FC236}">
                <a16:creationId xmlns:a16="http://schemas.microsoft.com/office/drawing/2014/main" id="{9E652DBF-BF0C-D04D-7AC7-C4AA1B8E1729}"/>
              </a:ext>
            </a:extLst>
          </p:cNvPr>
          <p:cNvPicPr>
            <a:picLocks noChangeAspect="1"/>
          </p:cNvPicPr>
          <p:nvPr/>
        </p:nvPicPr>
        <p:blipFill>
          <a:blip r:embed="rId2"/>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9E6D92BE-2A97-D75C-520B-862FDF07E193}"/>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66372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4A800-59BC-CC5C-7F70-3242DA436867}"/>
              </a:ext>
            </a:extLst>
          </p:cNvPr>
          <p:cNvSpPr>
            <a:spLocks noGrp="1"/>
          </p:cNvSpPr>
          <p:nvPr>
            <p:ph type="title"/>
          </p:nvPr>
        </p:nvSpPr>
        <p:spPr>
          <a:xfrm>
            <a:off x="677334" y="609600"/>
            <a:ext cx="8596668" cy="939800"/>
          </a:xfrm>
        </p:spPr>
        <p:txBody>
          <a:bodyPr>
            <a:normAutofit fontScale="90000"/>
          </a:bodyPr>
          <a:lstStyle/>
          <a:p>
            <a:r>
              <a:rPr lang="en-GB" dirty="0" err="1"/>
              <a:t>Obectif</a:t>
            </a:r>
            <a:r>
              <a:rPr lang="en-GB" dirty="0"/>
              <a:t> de la protection : </a:t>
            </a:r>
            <a:r>
              <a:rPr lang="en-GB" dirty="0" err="1"/>
              <a:t>Protéger</a:t>
            </a:r>
            <a:r>
              <a:rPr lang="en-GB" dirty="0"/>
              <a:t> le </a:t>
            </a:r>
            <a:r>
              <a:rPr lang="en-GB" dirty="0" err="1"/>
              <a:t>témoignage</a:t>
            </a:r>
            <a:br>
              <a:rPr lang="en-GB" dirty="0"/>
            </a:br>
            <a:endParaRPr lang="en-GB" dirty="0"/>
          </a:p>
        </p:txBody>
      </p:sp>
      <p:sp>
        <p:nvSpPr>
          <p:cNvPr id="3" name="Content Placeholder 2">
            <a:extLst>
              <a:ext uri="{FF2B5EF4-FFF2-40B4-BE49-F238E27FC236}">
                <a16:creationId xmlns:a16="http://schemas.microsoft.com/office/drawing/2014/main" id="{B55B3785-29A0-7298-9A6C-856EF2C9D60D}"/>
              </a:ext>
            </a:extLst>
          </p:cNvPr>
          <p:cNvSpPr>
            <a:spLocks noGrp="1"/>
          </p:cNvSpPr>
          <p:nvPr>
            <p:ph idx="1"/>
          </p:nvPr>
        </p:nvSpPr>
        <p:spPr>
          <a:xfrm>
            <a:off x="677334" y="1490133"/>
            <a:ext cx="8596668" cy="4551229"/>
          </a:xfrm>
        </p:spPr>
        <p:txBody>
          <a:bodyPr>
            <a:normAutofit/>
          </a:bodyPr>
          <a:lstStyle/>
          <a:p>
            <a:endParaRPr lang="en-GB" dirty="0"/>
          </a:p>
          <a:p>
            <a:endParaRPr lang="en-GB" dirty="0"/>
          </a:p>
          <a:p>
            <a:r>
              <a:rPr lang="en-GB" dirty="0"/>
              <a:t>Menaces physiques</a:t>
            </a:r>
          </a:p>
          <a:p>
            <a:r>
              <a:rPr lang="en-GB" dirty="0" err="1"/>
              <a:t>Croyances</a:t>
            </a:r>
            <a:endParaRPr lang="en-GB" dirty="0"/>
          </a:p>
          <a:p>
            <a:pPr algn="l"/>
            <a:r>
              <a:rPr lang="en-GB" dirty="0" err="1"/>
              <a:t>Préoccupations</a:t>
            </a:r>
            <a:r>
              <a:rPr lang="en-GB" dirty="0"/>
              <a:t> </a:t>
            </a:r>
          </a:p>
          <a:p>
            <a:pPr marL="400050" lvl="1" indent="0">
              <a:buNone/>
            </a:pPr>
            <a:r>
              <a:rPr lang="fr-FR" b="0" i="0" u="none" strike="noStrike" baseline="0" dirty="0">
                <a:latin typeface="MinisterEFOP-Book"/>
              </a:rPr>
              <a:t>Peur pour leur propre sécurité ou celle de leur famille ou des êtres qui leur sont chers;</a:t>
            </a:r>
          </a:p>
          <a:p>
            <a:pPr marL="400050" lvl="1" indent="0">
              <a:buNone/>
            </a:pPr>
            <a:r>
              <a:rPr lang="fr-FR" b="0" i="0" u="none" strike="noStrike" baseline="0" dirty="0">
                <a:latin typeface="MinisterEFOP-Book"/>
              </a:rPr>
              <a:t> Manière dont elles seront traitées si elles ont commis des infractions                      </a:t>
            </a:r>
          </a:p>
          <a:p>
            <a:pPr marL="400050" lvl="1" indent="0">
              <a:buNone/>
            </a:pPr>
            <a:r>
              <a:rPr lang="fr-FR" b="0" i="0" u="none" strike="noStrike" baseline="0" dirty="0">
                <a:latin typeface="MinisterEFOP-Book"/>
              </a:rPr>
              <a:t> Statut au regard des lois sur l’immigration (si l’infraction est transnationale);		</a:t>
            </a:r>
            <a:r>
              <a:rPr lang="en-GB" b="0" i="0" u="none" strike="noStrike" baseline="0" dirty="0">
                <a:latin typeface="MinisterEFOP-Book"/>
              </a:rPr>
              <a:t> </a:t>
            </a:r>
          </a:p>
          <a:p>
            <a:pPr marL="400050" lvl="1" indent="0">
              <a:buNone/>
            </a:pPr>
            <a:r>
              <a:rPr lang="en-GB" b="0" i="0" u="none" strike="noStrike" baseline="0" dirty="0" err="1">
                <a:latin typeface="MinisterEFOP-Book"/>
              </a:rPr>
              <a:t>Peur</a:t>
            </a:r>
            <a:r>
              <a:rPr lang="en-GB" b="0" i="0" u="none" strike="noStrike" baseline="0" dirty="0">
                <a:latin typeface="MinisterEFOP-Book"/>
              </a:rPr>
              <a:t> de la stigmatisation;</a:t>
            </a:r>
          </a:p>
          <a:p>
            <a:pPr marL="400050" lvl="1" indent="0">
              <a:buNone/>
            </a:pPr>
            <a:r>
              <a:rPr lang="fr-FR" b="0" i="0" u="none" strike="noStrike" baseline="0" dirty="0">
                <a:latin typeface="MinisterEFOP-Book"/>
              </a:rPr>
              <a:t>Peur de se trouver en présence des trafiquants.</a:t>
            </a:r>
            <a:endParaRPr lang="en-GB" dirty="0"/>
          </a:p>
          <a:p>
            <a:endParaRPr lang="en-GB" dirty="0"/>
          </a:p>
        </p:txBody>
      </p:sp>
      <p:sp>
        <p:nvSpPr>
          <p:cNvPr id="4" name="Footer Placeholder 3">
            <a:extLst>
              <a:ext uri="{FF2B5EF4-FFF2-40B4-BE49-F238E27FC236}">
                <a16:creationId xmlns:a16="http://schemas.microsoft.com/office/drawing/2014/main" id="{8B568F7F-3D5F-BAD2-1216-17E772FD07E2}"/>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BA09C5C6-D42B-E647-E07D-119DB6FAA5A8}"/>
              </a:ext>
            </a:extLst>
          </p:cNvPr>
          <p:cNvSpPr>
            <a:spLocks noGrp="1"/>
          </p:cNvSpPr>
          <p:nvPr>
            <p:ph type="sldNum" sz="quarter" idx="12"/>
          </p:nvPr>
        </p:nvSpPr>
        <p:spPr/>
        <p:txBody>
          <a:bodyPr/>
          <a:lstStyle/>
          <a:p>
            <a:fld id="{704DD884-1421-4063-BD41-863B1C173EB3}" type="slidenum">
              <a:rPr lang="fr-FR" smtClean="0"/>
              <a:t>2</a:t>
            </a:fld>
            <a:endParaRPr lang="fr-FR"/>
          </a:p>
        </p:txBody>
      </p:sp>
      <p:pic>
        <p:nvPicPr>
          <p:cNvPr id="6" name="Image 6">
            <a:extLst>
              <a:ext uri="{FF2B5EF4-FFF2-40B4-BE49-F238E27FC236}">
                <a16:creationId xmlns:a16="http://schemas.microsoft.com/office/drawing/2014/main" id="{A5B297BA-1C45-9E3A-6001-5A8F921913DA}"/>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033FBC0E-1D60-2340-C6B3-32DFF9F429AF}"/>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937394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417DD-AB40-24F7-0298-5C6280D1891F}"/>
              </a:ext>
            </a:extLst>
          </p:cNvPr>
          <p:cNvSpPr>
            <a:spLocks noGrp="1"/>
          </p:cNvSpPr>
          <p:nvPr>
            <p:ph type="title"/>
          </p:nvPr>
        </p:nvSpPr>
        <p:spPr>
          <a:xfrm>
            <a:off x="677334" y="609600"/>
            <a:ext cx="8596668" cy="1001486"/>
          </a:xfrm>
        </p:spPr>
        <p:txBody>
          <a:bodyPr/>
          <a:lstStyle/>
          <a:p>
            <a:pPr algn="ctr"/>
            <a:r>
              <a:rPr lang="en-GB" dirty="0"/>
              <a:t>La </a:t>
            </a:r>
            <a:r>
              <a:rPr lang="en-GB" dirty="0" err="1"/>
              <a:t>méthode</a:t>
            </a:r>
            <a:r>
              <a:rPr lang="en-GB" dirty="0"/>
              <a:t> PEACE</a:t>
            </a:r>
          </a:p>
        </p:txBody>
      </p:sp>
      <p:sp>
        <p:nvSpPr>
          <p:cNvPr id="3" name="Content Placeholder 2">
            <a:extLst>
              <a:ext uri="{FF2B5EF4-FFF2-40B4-BE49-F238E27FC236}">
                <a16:creationId xmlns:a16="http://schemas.microsoft.com/office/drawing/2014/main" id="{23AB3D92-1302-F375-6BFA-4B7880506C5C}"/>
              </a:ext>
            </a:extLst>
          </p:cNvPr>
          <p:cNvSpPr>
            <a:spLocks noGrp="1"/>
          </p:cNvSpPr>
          <p:nvPr>
            <p:ph idx="1"/>
          </p:nvPr>
        </p:nvSpPr>
        <p:spPr>
          <a:xfrm>
            <a:off x="976185" y="1451429"/>
            <a:ext cx="8884508" cy="4306819"/>
          </a:xfrm>
        </p:spPr>
        <p:txBody>
          <a:bodyPr>
            <a:normAutofit/>
          </a:bodyPr>
          <a:lstStyle/>
          <a:p>
            <a:pPr>
              <a:buFontTx/>
              <a:buChar char="-"/>
            </a:pPr>
            <a:r>
              <a:rPr lang="en-GB" sz="2000" dirty="0"/>
              <a:t>Planification et preparation (</a:t>
            </a:r>
            <a:r>
              <a:rPr lang="en-GB" sz="2000" dirty="0" err="1"/>
              <a:t>interprètariat</a:t>
            </a:r>
            <a:r>
              <a:rPr lang="en-GB" sz="2000" dirty="0"/>
              <a:t>, </a:t>
            </a:r>
            <a:r>
              <a:rPr lang="en-GB" sz="2000" dirty="0" err="1"/>
              <a:t>accompagnement</a:t>
            </a:r>
            <a:r>
              <a:rPr lang="en-GB" sz="2000" dirty="0"/>
              <a:t> social et </a:t>
            </a:r>
            <a:r>
              <a:rPr lang="en-GB" sz="2000" dirty="0" err="1"/>
              <a:t>psychologique</a:t>
            </a:r>
            <a:r>
              <a:rPr lang="en-GB" sz="2000" dirty="0"/>
              <a:t>, material etc)</a:t>
            </a:r>
          </a:p>
          <a:p>
            <a:pPr>
              <a:buFontTx/>
              <a:buChar char="-"/>
            </a:pPr>
            <a:r>
              <a:rPr lang="en-GB" sz="2000" dirty="0"/>
              <a:t>Engagement et explication (</a:t>
            </a:r>
            <a:r>
              <a:rPr lang="en-GB" sz="2000" dirty="0" err="1"/>
              <a:t>expliquer</a:t>
            </a:r>
            <a:r>
              <a:rPr lang="en-GB" sz="2000" dirty="0"/>
              <a:t> à la </a:t>
            </a:r>
            <a:r>
              <a:rPr lang="en-GB" sz="2000" dirty="0" err="1"/>
              <a:t>victime</a:t>
            </a:r>
            <a:r>
              <a:rPr lang="en-GB" sz="2000" dirty="0"/>
              <a:t> </a:t>
            </a:r>
            <a:r>
              <a:rPr lang="en-GB" sz="2000" dirty="0" err="1"/>
              <a:t>ce</a:t>
            </a:r>
            <a:r>
              <a:rPr lang="en-GB" sz="2000" dirty="0"/>
              <a:t> qui </a:t>
            </a:r>
            <a:r>
              <a:rPr lang="en-GB" sz="2000" dirty="0" err="1"/>
              <a:t>va</a:t>
            </a:r>
            <a:r>
              <a:rPr lang="en-GB" sz="2000" dirty="0"/>
              <a:t> se passer)</a:t>
            </a:r>
          </a:p>
          <a:p>
            <a:pPr>
              <a:buFontTx/>
              <a:buChar char="-"/>
            </a:pPr>
            <a:r>
              <a:rPr lang="en-GB" sz="2000" dirty="0"/>
              <a:t>Acquisition du </a:t>
            </a:r>
            <a:r>
              <a:rPr lang="en-GB" sz="2000" dirty="0" err="1"/>
              <a:t>récit</a:t>
            </a:r>
            <a:endParaRPr lang="en-GB" sz="2000" dirty="0"/>
          </a:p>
          <a:p>
            <a:pPr>
              <a:buFontTx/>
              <a:buChar char="-"/>
            </a:pPr>
            <a:r>
              <a:rPr lang="fr-FR" sz="2000" b="0" i="0" u="none" strike="noStrike" baseline="0" dirty="0">
                <a:latin typeface="MinisterEFOP-Book"/>
              </a:rPr>
              <a:t>La phase initiale : « narration » libre</a:t>
            </a:r>
          </a:p>
          <a:p>
            <a:pPr>
              <a:buFontTx/>
              <a:buChar char="-"/>
            </a:pPr>
            <a:r>
              <a:rPr lang="fr-FR" sz="2000" dirty="0">
                <a:latin typeface="MinisterEFOP-Book"/>
              </a:rPr>
              <a:t>Phase finale : passer </a:t>
            </a:r>
            <a:r>
              <a:rPr lang="fr-FR" sz="2000" b="0" i="0" u="none" strike="noStrike" baseline="0" dirty="0">
                <a:latin typeface="MinisterEFOP-Book"/>
              </a:rPr>
              <a:t>en revue toutes les incohérences d’un récit et s’interroger sur celles-ci.</a:t>
            </a:r>
            <a:endParaRPr lang="en-GB" sz="2000" dirty="0"/>
          </a:p>
          <a:p>
            <a:pPr>
              <a:buFontTx/>
              <a:buChar char="-"/>
            </a:pPr>
            <a:r>
              <a:rPr lang="en-GB" sz="2000" dirty="0" err="1"/>
              <a:t>Clôture</a:t>
            </a:r>
            <a:r>
              <a:rPr lang="en-GB" sz="2000" dirty="0"/>
              <a:t> </a:t>
            </a:r>
          </a:p>
          <a:p>
            <a:pPr>
              <a:buFontTx/>
              <a:buChar char="-"/>
            </a:pPr>
            <a:r>
              <a:rPr lang="en-GB" sz="2000" dirty="0"/>
              <a:t>Evaluatio</a:t>
            </a:r>
            <a:r>
              <a:rPr lang="en-GB" dirty="0"/>
              <a:t>n</a:t>
            </a:r>
          </a:p>
        </p:txBody>
      </p:sp>
      <p:sp>
        <p:nvSpPr>
          <p:cNvPr id="4" name="Footer Placeholder 3">
            <a:extLst>
              <a:ext uri="{FF2B5EF4-FFF2-40B4-BE49-F238E27FC236}">
                <a16:creationId xmlns:a16="http://schemas.microsoft.com/office/drawing/2014/main" id="{DA39FC3B-D952-5471-FDBE-0F09E10F60AC}"/>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E0588839-C61F-F5E4-0531-4DC045781C00}"/>
              </a:ext>
            </a:extLst>
          </p:cNvPr>
          <p:cNvSpPr>
            <a:spLocks noGrp="1"/>
          </p:cNvSpPr>
          <p:nvPr>
            <p:ph type="sldNum" sz="quarter" idx="12"/>
          </p:nvPr>
        </p:nvSpPr>
        <p:spPr/>
        <p:txBody>
          <a:bodyPr/>
          <a:lstStyle/>
          <a:p>
            <a:fld id="{704DD884-1421-4063-BD41-863B1C173EB3}" type="slidenum">
              <a:rPr lang="fr-FR" smtClean="0"/>
              <a:t>3</a:t>
            </a:fld>
            <a:endParaRPr lang="fr-FR"/>
          </a:p>
        </p:txBody>
      </p:sp>
      <p:pic>
        <p:nvPicPr>
          <p:cNvPr id="6" name="Image 6">
            <a:extLst>
              <a:ext uri="{FF2B5EF4-FFF2-40B4-BE49-F238E27FC236}">
                <a16:creationId xmlns:a16="http://schemas.microsoft.com/office/drawing/2014/main" id="{6E3651C1-8D23-EC4B-4F6A-036D1274045C}"/>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5B4E10B3-2B92-0364-7AB0-C04B2FA7476D}"/>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1833389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16439" y="638587"/>
            <a:ext cx="9010005" cy="1320800"/>
          </a:xfrm>
        </p:spPr>
        <p:txBody>
          <a:bodyPr>
            <a:normAutofit fontScale="90000"/>
          </a:bodyPr>
          <a:lstStyle/>
          <a:p>
            <a:r>
              <a:rPr lang="fr-FR" dirty="0"/>
              <a:t> </a:t>
            </a:r>
            <a:br>
              <a:rPr lang="fr-FR" dirty="0"/>
            </a:br>
            <a:r>
              <a:rPr lang="fr-FR" dirty="0"/>
              <a:t>Introduction: </a:t>
            </a:r>
            <a:br>
              <a:rPr lang="fr-FR" dirty="0"/>
            </a:br>
            <a:br>
              <a:rPr lang="fr-FR" dirty="0"/>
            </a:br>
            <a:r>
              <a:rPr lang="fr-FR" sz="2200" b="0" i="0" u="none" strike="noStrike" baseline="0" dirty="0">
                <a:solidFill>
                  <a:srgbClr val="0070C0"/>
                </a:solidFill>
                <a:latin typeface="MetaPlusBook-Roman"/>
              </a:rPr>
              <a:t>L’article 24 de la Convention contre la criminalité transnationale organisée exige de chaque État Partie qu’il prenne, “dans la limite de ses moyens”, toute une série de “mesures  appropriées pour assurer une protection efficace contre des actes éventuels de représailles ou d’intimidation aux témoins qui, dans le cadre de procédures pénales, font un témoignage” et, le cas échéant, à leurs parents et à d’autres personnes qui leur sont proches”.</a:t>
            </a:r>
            <a:br>
              <a:rPr lang="fr-FR" sz="2200" b="0" i="0" u="none" strike="noStrike" baseline="0" dirty="0">
                <a:solidFill>
                  <a:srgbClr val="0070C0"/>
                </a:solidFill>
                <a:latin typeface="MetaPlusBook-Roman"/>
              </a:rPr>
            </a:br>
            <a:br>
              <a:rPr lang="fr-FR" sz="2200" b="0" i="0" u="none" strike="noStrike" baseline="0" dirty="0">
                <a:solidFill>
                  <a:srgbClr val="0070C0"/>
                </a:solidFill>
                <a:latin typeface="MetaPlusBook-Roman"/>
              </a:rPr>
            </a:br>
            <a:r>
              <a:rPr lang="fr-FR" sz="2200" b="0" i="0" u="none" strike="noStrike" baseline="0" dirty="0">
                <a:solidFill>
                  <a:srgbClr val="0070C0"/>
                </a:solidFill>
                <a:latin typeface="MetaPlusBook-Roman"/>
              </a:rPr>
              <a:t>L’article 25 de la Convention exige de chaque État P </a:t>
            </a:r>
            <a:r>
              <a:rPr lang="fr-FR" sz="2200" b="0" i="0" u="none" strike="noStrike" baseline="0" dirty="0" err="1">
                <a:solidFill>
                  <a:srgbClr val="0070C0"/>
                </a:solidFill>
                <a:latin typeface="MetaPlusBook-Roman"/>
              </a:rPr>
              <a:t>artie</a:t>
            </a:r>
            <a:r>
              <a:rPr lang="fr-FR" sz="2200" b="0" i="0" u="none" strike="noStrike" baseline="0" dirty="0">
                <a:solidFill>
                  <a:srgbClr val="0070C0"/>
                </a:solidFill>
                <a:latin typeface="MetaPlusBook-Roman"/>
              </a:rPr>
              <a:t> qu’il prenne, “dans la limite de ses moyens, des mesures appropriées pour prêter assistance et accorder protection aux victimes” de la traite des personnes, “en particulier dans les cas de menace de représailles </a:t>
            </a:r>
            <a:r>
              <a:rPr lang="en-GB" sz="2200" b="0" i="0" u="none" strike="noStrike" baseline="0" dirty="0" err="1">
                <a:solidFill>
                  <a:srgbClr val="0070C0"/>
                </a:solidFill>
                <a:latin typeface="MetaPlusBook-Roman"/>
              </a:rPr>
              <a:t>ou</a:t>
            </a:r>
            <a:r>
              <a:rPr lang="en-GB" sz="2200" b="0" i="0" u="none" strike="noStrike" baseline="0" dirty="0">
                <a:solidFill>
                  <a:srgbClr val="0070C0"/>
                </a:solidFill>
                <a:latin typeface="MetaPlusBook-Roman"/>
              </a:rPr>
              <a:t> </a:t>
            </a:r>
            <a:r>
              <a:rPr lang="en-GB" sz="2200" b="0" i="0" u="none" strike="noStrike" baseline="0" dirty="0" err="1">
                <a:solidFill>
                  <a:srgbClr val="0070C0"/>
                </a:solidFill>
                <a:latin typeface="MetaPlusBook-Roman"/>
              </a:rPr>
              <a:t>d’intimidation</a:t>
            </a:r>
            <a:r>
              <a:rPr lang="en-GB" sz="2200" b="0" i="0" u="none" strike="noStrike" baseline="0" dirty="0">
                <a:solidFill>
                  <a:srgbClr val="0070C0"/>
                </a:solidFill>
                <a:latin typeface="MetaPlusBook-Roman"/>
              </a:rPr>
              <a:t>”.</a:t>
            </a:r>
            <a:endParaRPr lang="fr-FR" sz="2200" dirty="0">
              <a:solidFill>
                <a:srgbClr val="0070C0"/>
              </a:solidFill>
            </a:endParaRPr>
          </a:p>
        </p:txBody>
      </p:sp>
      <p:sp>
        <p:nvSpPr>
          <p:cNvPr id="4" name="Espace réservé du contenu 3"/>
          <p:cNvSpPr>
            <a:spLocks noGrp="1"/>
          </p:cNvSpPr>
          <p:nvPr>
            <p:ph idx="1"/>
          </p:nvPr>
        </p:nvSpPr>
        <p:spPr>
          <a:xfrm>
            <a:off x="616439" y="1447801"/>
            <a:ext cx="9340361" cy="4877498"/>
          </a:xfrm>
        </p:spPr>
        <p:txBody>
          <a:bodyPr>
            <a:normAutofit/>
          </a:bodyPr>
          <a:lstStyle/>
          <a:p>
            <a:pPr marL="0" indent="0">
              <a:buNone/>
            </a:pPr>
            <a:r>
              <a:rPr lang="fr-FR" dirty="0"/>
              <a:t>  </a:t>
            </a:r>
            <a:endParaRPr lang="fr-FR" sz="8000" dirty="0"/>
          </a:p>
          <a:p>
            <a:pPr marL="0" indent="0">
              <a:buNone/>
            </a:pPr>
            <a:r>
              <a:rPr lang="fr-FR" sz="8000" dirty="0"/>
              <a:t>  </a:t>
            </a:r>
          </a:p>
        </p:txBody>
      </p:sp>
      <p:sp>
        <p:nvSpPr>
          <p:cNvPr id="2" name="Espace réservé du numéro de diapositive 1">
            <a:extLst>
              <a:ext uri="{FF2B5EF4-FFF2-40B4-BE49-F238E27FC236}">
                <a16:creationId xmlns:a16="http://schemas.microsoft.com/office/drawing/2014/main" id="{FBB074D5-F11E-4787-A755-2E3720C9CD36}"/>
              </a:ext>
            </a:extLst>
          </p:cNvPr>
          <p:cNvSpPr>
            <a:spLocks noGrp="1"/>
          </p:cNvSpPr>
          <p:nvPr>
            <p:ph type="sldNum" sz="quarter" idx="12"/>
          </p:nvPr>
        </p:nvSpPr>
        <p:spPr/>
        <p:txBody>
          <a:bodyPr/>
          <a:lstStyle/>
          <a:p>
            <a:fld id="{704DD884-1421-4063-BD41-863B1C173EB3}" type="slidenum">
              <a:rPr lang="fr-FR" smtClean="0"/>
              <a:t>4</a:t>
            </a:fld>
            <a:endParaRPr lang="fr-FR"/>
          </a:p>
        </p:txBody>
      </p:sp>
      <p:pic>
        <p:nvPicPr>
          <p:cNvPr id="6" name="Image 5"/>
          <p:cNvPicPr>
            <a:picLocks noChangeAspect="1"/>
          </p:cNvPicPr>
          <p:nvPr/>
        </p:nvPicPr>
        <p:blipFill>
          <a:blip r:embed="rId3"/>
          <a:stretch>
            <a:fillRect/>
          </a:stretch>
        </p:blipFill>
        <p:spPr>
          <a:xfrm>
            <a:off x="10215154" y="161083"/>
            <a:ext cx="1441367" cy="740254"/>
          </a:xfrm>
          <a:prstGeom prst="rect">
            <a:avLst/>
          </a:prstGeom>
        </p:spPr>
      </p:pic>
      <p:pic>
        <p:nvPicPr>
          <p:cNvPr id="7" name="Image 6"/>
          <p:cNvPicPr>
            <a:picLocks noChangeAspect="1"/>
          </p:cNvPicPr>
          <p:nvPr/>
        </p:nvPicPr>
        <p:blipFill>
          <a:blip r:embed="rId4"/>
          <a:stretch>
            <a:fillRect/>
          </a:stretch>
        </p:blipFill>
        <p:spPr>
          <a:xfrm>
            <a:off x="302225" y="199593"/>
            <a:ext cx="1504950" cy="590550"/>
          </a:xfrm>
          <a:prstGeom prst="rect">
            <a:avLst/>
          </a:prstGeom>
        </p:spPr>
      </p:pic>
    </p:spTree>
    <p:extLst>
      <p:ext uri="{BB962C8B-B14F-4D97-AF65-F5344CB8AC3E}">
        <p14:creationId xmlns:p14="http://schemas.microsoft.com/office/powerpoint/2010/main" val="899404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77E55-5507-B0E6-4245-FAF5C3D50964}"/>
              </a:ext>
            </a:extLst>
          </p:cNvPr>
          <p:cNvSpPr>
            <a:spLocks noGrp="1"/>
          </p:cNvSpPr>
          <p:nvPr>
            <p:ph type="title"/>
          </p:nvPr>
        </p:nvSpPr>
        <p:spPr/>
        <p:txBody>
          <a:bodyPr/>
          <a:lstStyle/>
          <a:p>
            <a:r>
              <a:rPr lang="en-GB" dirty="0"/>
              <a:t>La protection des </a:t>
            </a:r>
            <a:r>
              <a:rPr lang="en-GB" dirty="0" err="1"/>
              <a:t>victimes</a:t>
            </a:r>
            <a:r>
              <a:rPr lang="en-GB" dirty="0"/>
              <a:t> dans le </a:t>
            </a:r>
            <a:r>
              <a:rPr lang="en-GB" dirty="0" err="1"/>
              <a:t>Protocole</a:t>
            </a:r>
            <a:r>
              <a:rPr lang="en-GB" dirty="0"/>
              <a:t> </a:t>
            </a:r>
            <a:r>
              <a:rPr lang="en-GB" dirty="0" err="1"/>
              <a:t>trafic</a:t>
            </a:r>
            <a:r>
              <a:rPr lang="en-GB" dirty="0"/>
              <a:t> de migrants</a:t>
            </a:r>
          </a:p>
        </p:txBody>
      </p:sp>
      <p:sp>
        <p:nvSpPr>
          <p:cNvPr id="3" name="Content Placeholder 2">
            <a:extLst>
              <a:ext uri="{FF2B5EF4-FFF2-40B4-BE49-F238E27FC236}">
                <a16:creationId xmlns:a16="http://schemas.microsoft.com/office/drawing/2014/main" id="{74C089A2-FE9A-40E3-177B-E950A00B3891}"/>
              </a:ext>
            </a:extLst>
          </p:cNvPr>
          <p:cNvSpPr>
            <a:spLocks noGrp="1"/>
          </p:cNvSpPr>
          <p:nvPr>
            <p:ph idx="1"/>
          </p:nvPr>
        </p:nvSpPr>
        <p:spPr/>
        <p:txBody>
          <a:bodyPr/>
          <a:lstStyle/>
          <a:p>
            <a:pPr marL="0" indent="0">
              <a:buNone/>
            </a:pPr>
            <a:r>
              <a:rPr lang="en-GB" dirty="0"/>
              <a:t>Art. 16: </a:t>
            </a:r>
            <a:r>
              <a:rPr lang="en-GB" dirty="0" err="1"/>
              <a:t>Mesures</a:t>
            </a:r>
            <a:r>
              <a:rPr lang="en-GB" dirty="0"/>
              <a:t> de protection et </a:t>
            </a:r>
            <a:r>
              <a:rPr lang="en-GB" dirty="0" err="1"/>
              <a:t>d’assistance</a:t>
            </a:r>
            <a:endParaRPr lang="en-GB" dirty="0"/>
          </a:p>
          <a:p>
            <a:pPr>
              <a:buAutoNum type="alphaLcParenR"/>
            </a:pPr>
            <a:r>
              <a:rPr lang="en-GB" dirty="0"/>
              <a:t>Accorder </a:t>
            </a:r>
            <a:r>
              <a:rPr lang="en-GB" dirty="0" err="1"/>
              <a:t>une</a:t>
            </a:r>
            <a:r>
              <a:rPr lang="en-GB" dirty="0"/>
              <a:t> protection adequate </a:t>
            </a:r>
            <a:r>
              <a:rPr lang="en-GB" dirty="0" err="1"/>
              <a:t>contre</a:t>
            </a:r>
            <a:r>
              <a:rPr lang="en-GB" dirty="0"/>
              <a:t> </a:t>
            </a:r>
            <a:r>
              <a:rPr lang="en-GB" dirty="0" err="1"/>
              <a:t>toute</a:t>
            </a:r>
            <a:r>
              <a:rPr lang="en-GB" dirty="0"/>
              <a:t> violence des </a:t>
            </a:r>
            <a:r>
              <a:rPr lang="en-GB" dirty="0" err="1"/>
              <a:t>groupes</a:t>
            </a:r>
            <a:r>
              <a:rPr lang="en-GB" dirty="0"/>
              <a:t> </a:t>
            </a:r>
            <a:r>
              <a:rPr lang="en-GB" dirty="0" err="1"/>
              <a:t>criminels</a:t>
            </a:r>
            <a:r>
              <a:rPr lang="en-GB" dirty="0"/>
              <a:t> </a:t>
            </a:r>
          </a:p>
          <a:p>
            <a:pPr>
              <a:buAutoNum type="alphaLcParenR"/>
            </a:pPr>
            <a:r>
              <a:rPr lang="en-GB" dirty="0"/>
              <a:t>Assistance </a:t>
            </a:r>
            <a:r>
              <a:rPr lang="en-GB" dirty="0" err="1"/>
              <a:t>matèrielle</a:t>
            </a:r>
            <a:r>
              <a:rPr lang="en-GB" dirty="0"/>
              <a:t> </a:t>
            </a:r>
            <a:r>
              <a:rPr lang="en-GB" dirty="0" err="1"/>
              <a:t>appropriée</a:t>
            </a:r>
            <a:r>
              <a:rPr lang="en-GB" dirty="0"/>
              <a:t> en tenant </a:t>
            </a:r>
            <a:r>
              <a:rPr lang="en-GB" dirty="0" err="1"/>
              <a:t>compte</a:t>
            </a:r>
            <a:r>
              <a:rPr lang="en-GB" dirty="0"/>
              <a:t> des </a:t>
            </a:r>
            <a:r>
              <a:rPr lang="en-GB" dirty="0" err="1"/>
              <a:t>besoins</a:t>
            </a:r>
            <a:r>
              <a:rPr lang="en-GB" dirty="0"/>
              <a:t> </a:t>
            </a:r>
            <a:r>
              <a:rPr lang="en-GB" dirty="0" err="1"/>
              <a:t>particuliers</a:t>
            </a:r>
            <a:r>
              <a:rPr lang="en-GB" dirty="0"/>
              <a:t> des femmes et des enfants</a:t>
            </a:r>
          </a:p>
          <a:p>
            <a:pPr>
              <a:buAutoNum type="alphaLcParenR"/>
            </a:pPr>
            <a:r>
              <a:rPr lang="en-GB" dirty="0"/>
              <a:t>En </a:t>
            </a:r>
            <a:r>
              <a:rPr lang="en-GB" dirty="0" err="1"/>
              <a:t>cas</a:t>
            </a:r>
            <a:r>
              <a:rPr lang="en-GB" dirty="0"/>
              <a:t> de detention </a:t>
            </a:r>
            <a:r>
              <a:rPr lang="en-GB" dirty="0" err="1"/>
              <a:t>s’assurer</a:t>
            </a:r>
            <a:r>
              <a:rPr lang="en-GB" dirty="0"/>
              <a:t> </a:t>
            </a:r>
            <a:r>
              <a:rPr lang="en-GB" dirty="0" err="1"/>
              <a:t>qu’il</a:t>
            </a:r>
            <a:r>
              <a:rPr lang="en-GB" dirty="0"/>
              <a:t> </a:t>
            </a:r>
            <a:r>
              <a:rPr lang="en-GB" dirty="0" err="1"/>
              <a:t>puisse</a:t>
            </a:r>
            <a:r>
              <a:rPr lang="en-GB" dirty="0"/>
              <a:t> </a:t>
            </a:r>
            <a:r>
              <a:rPr lang="en-GB" dirty="0" err="1"/>
              <a:t>bénéficier</a:t>
            </a:r>
            <a:r>
              <a:rPr lang="en-GB" dirty="0"/>
              <a:t> de la protection </a:t>
            </a:r>
            <a:r>
              <a:rPr lang="en-GB" dirty="0" err="1"/>
              <a:t>consulaire</a:t>
            </a:r>
            <a:r>
              <a:rPr lang="en-GB" dirty="0"/>
              <a:t>.</a:t>
            </a:r>
          </a:p>
          <a:p>
            <a:pPr marL="0" indent="0">
              <a:buNone/>
            </a:pPr>
            <a:r>
              <a:rPr lang="en-GB" dirty="0"/>
              <a:t>Art. 18 : retour des migrants </a:t>
            </a:r>
            <a:r>
              <a:rPr lang="en-GB" dirty="0" err="1"/>
              <a:t>victimes</a:t>
            </a:r>
            <a:r>
              <a:rPr lang="en-GB" dirty="0"/>
              <a:t> d’un traffic </a:t>
            </a:r>
            <a:r>
              <a:rPr lang="en-GB" dirty="0" err="1"/>
              <a:t>illicite</a:t>
            </a:r>
            <a:endParaRPr lang="en-GB" dirty="0"/>
          </a:p>
          <a:p>
            <a:pPr>
              <a:buAutoNum type="alphaLcParenR"/>
            </a:pPr>
            <a:r>
              <a:rPr lang="en-GB" dirty="0" err="1"/>
              <a:t>Chaque</a:t>
            </a:r>
            <a:r>
              <a:rPr lang="en-GB" dirty="0"/>
              <a:t> Etat consent à </a:t>
            </a:r>
            <a:r>
              <a:rPr lang="en-GB" dirty="0" err="1"/>
              <a:t>faciliter</a:t>
            </a:r>
            <a:r>
              <a:rPr lang="en-GB" dirty="0"/>
              <a:t> le retour et à accepter le retour </a:t>
            </a:r>
            <a:r>
              <a:rPr lang="en-GB" dirty="0" err="1"/>
              <a:t>d’une</a:t>
            </a:r>
            <a:r>
              <a:rPr lang="en-GB" dirty="0"/>
              <a:t> </a:t>
            </a:r>
            <a:r>
              <a:rPr lang="en-GB" dirty="0" err="1"/>
              <a:t>personne</a:t>
            </a:r>
            <a:r>
              <a:rPr lang="en-GB" dirty="0"/>
              <a:t> </a:t>
            </a:r>
            <a:r>
              <a:rPr lang="en-GB" dirty="0" err="1"/>
              <a:t>ayant</a:t>
            </a:r>
            <a:r>
              <a:rPr lang="en-GB" dirty="0"/>
              <a:t> fait </a:t>
            </a:r>
            <a:r>
              <a:rPr lang="en-GB" dirty="0" err="1"/>
              <a:t>l’objet</a:t>
            </a:r>
            <a:r>
              <a:rPr lang="en-GB" dirty="0"/>
              <a:t> d’un traffic</a:t>
            </a:r>
          </a:p>
          <a:p>
            <a:pPr>
              <a:buAutoNum type="alphaLcParenR"/>
            </a:pPr>
            <a:r>
              <a:rPr lang="en-GB" dirty="0"/>
              <a:t>Facilitation de </a:t>
            </a:r>
            <a:r>
              <a:rPr lang="en-GB" dirty="0" err="1"/>
              <a:t>l’obtention</a:t>
            </a:r>
            <a:r>
              <a:rPr lang="en-GB" dirty="0"/>
              <a:t> de papiers</a:t>
            </a:r>
          </a:p>
        </p:txBody>
      </p:sp>
      <p:sp>
        <p:nvSpPr>
          <p:cNvPr id="4" name="Footer Placeholder 3">
            <a:extLst>
              <a:ext uri="{FF2B5EF4-FFF2-40B4-BE49-F238E27FC236}">
                <a16:creationId xmlns:a16="http://schemas.microsoft.com/office/drawing/2014/main" id="{B7BCAA62-2518-B9EE-E48A-AD4C38F00003}"/>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58F689F3-1C2D-4AF8-9792-1C7E6218E615}"/>
              </a:ext>
            </a:extLst>
          </p:cNvPr>
          <p:cNvSpPr>
            <a:spLocks noGrp="1"/>
          </p:cNvSpPr>
          <p:nvPr>
            <p:ph type="sldNum" sz="quarter" idx="12"/>
          </p:nvPr>
        </p:nvSpPr>
        <p:spPr/>
        <p:txBody>
          <a:bodyPr/>
          <a:lstStyle/>
          <a:p>
            <a:fld id="{704DD884-1421-4063-BD41-863B1C173EB3}" type="slidenum">
              <a:rPr lang="fr-FR" smtClean="0"/>
              <a:t>5</a:t>
            </a:fld>
            <a:endParaRPr lang="fr-FR"/>
          </a:p>
        </p:txBody>
      </p:sp>
    </p:spTree>
    <p:extLst>
      <p:ext uri="{BB962C8B-B14F-4D97-AF65-F5344CB8AC3E}">
        <p14:creationId xmlns:p14="http://schemas.microsoft.com/office/powerpoint/2010/main" val="667724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C3A4E-8435-DD03-B17B-80ABC7B62850}"/>
              </a:ext>
            </a:extLst>
          </p:cNvPr>
          <p:cNvSpPr>
            <a:spLocks noGrp="1"/>
          </p:cNvSpPr>
          <p:nvPr>
            <p:ph type="title"/>
          </p:nvPr>
        </p:nvSpPr>
        <p:spPr>
          <a:xfrm>
            <a:off x="677334" y="609600"/>
            <a:ext cx="8596668" cy="1185864"/>
          </a:xfrm>
        </p:spPr>
        <p:txBody>
          <a:bodyPr/>
          <a:lstStyle/>
          <a:p>
            <a:r>
              <a:rPr lang="en-GB" dirty="0"/>
              <a:t>La protection des </a:t>
            </a:r>
            <a:r>
              <a:rPr lang="en-GB" dirty="0" err="1"/>
              <a:t>victimes</a:t>
            </a:r>
            <a:r>
              <a:rPr lang="en-GB" dirty="0"/>
              <a:t> dans le PATP</a:t>
            </a:r>
          </a:p>
        </p:txBody>
      </p:sp>
      <p:sp>
        <p:nvSpPr>
          <p:cNvPr id="3" name="Content Placeholder 2">
            <a:extLst>
              <a:ext uri="{FF2B5EF4-FFF2-40B4-BE49-F238E27FC236}">
                <a16:creationId xmlns:a16="http://schemas.microsoft.com/office/drawing/2014/main" id="{E197027F-28C2-CFBF-6F53-A34CC24BF2D4}"/>
              </a:ext>
            </a:extLst>
          </p:cNvPr>
          <p:cNvSpPr>
            <a:spLocks noGrp="1"/>
          </p:cNvSpPr>
          <p:nvPr>
            <p:ph idx="1"/>
          </p:nvPr>
        </p:nvSpPr>
        <p:spPr>
          <a:xfrm>
            <a:off x="517358" y="2160589"/>
            <a:ext cx="8756644" cy="3880773"/>
          </a:xfrm>
        </p:spPr>
        <p:txBody>
          <a:bodyPr/>
          <a:lstStyle/>
          <a:p>
            <a:pPr marL="0" indent="0" algn="l">
              <a:buNone/>
            </a:pPr>
            <a:r>
              <a:rPr lang="en-GB" b="1" dirty="0"/>
              <a:t>Art. 6: </a:t>
            </a:r>
            <a:r>
              <a:rPr lang="fr-FR" sz="1800" b="1" i="1" u="none" strike="noStrike" baseline="0" dirty="0">
                <a:latin typeface="Frutiger-LightItalic"/>
              </a:rPr>
              <a:t>Assistance et protection accordées aux victimes de la traite des personnes</a:t>
            </a:r>
          </a:p>
          <a:p>
            <a:pPr algn="l">
              <a:buAutoNum type="alphaLcParenR"/>
            </a:pPr>
            <a:r>
              <a:rPr lang="fr-FR" i="1" dirty="0">
                <a:latin typeface="Frutiger-LightItalic"/>
              </a:rPr>
              <a:t>Garantie d’anonymat, </a:t>
            </a:r>
          </a:p>
          <a:p>
            <a:pPr>
              <a:buFont typeface="Wingdings 3" charset="2"/>
              <a:buAutoNum type="alphaLcParenR"/>
            </a:pPr>
            <a:r>
              <a:rPr lang="fr-FR" i="1" dirty="0">
                <a:latin typeface="Frutiger-LightItalic"/>
              </a:rPr>
              <a:t>Garantie d’information et d’assistance juridique </a:t>
            </a:r>
          </a:p>
          <a:p>
            <a:pPr>
              <a:buFont typeface="Wingdings 3" charset="2"/>
              <a:buAutoNum type="alphaLcParenR"/>
            </a:pPr>
            <a:r>
              <a:rPr lang="en-GB" i="1" dirty="0">
                <a:latin typeface="Frutiger-LightItalic"/>
              </a:rPr>
              <a:t>Assistance </a:t>
            </a:r>
            <a:r>
              <a:rPr lang="en-GB" i="1" dirty="0" err="1">
                <a:latin typeface="Frutiger-LightItalic"/>
              </a:rPr>
              <a:t>matérielles</a:t>
            </a:r>
            <a:r>
              <a:rPr lang="en-GB" i="1" dirty="0">
                <a:latin typeface="Frutiger-LightItalic"/>
              </a:rPr>
              <a:t> et </a:t>
            </a:r>
            <a:r>
              <a:rPr lang="en-GB" i="1" dirty="0" err="1">
                <a:latin typeface="Frutiger-LightItalic"/>
              </a:rPr>
              <a:t>psychologique</a:t>
            </a:r>
            <a:endParaRPr lang="en-GB" i="1" dirty="0">
              <a:latin typeface="Frutiger-LightItalic"/>
            </a:endParaRPr>
          </a:p>
          <a:p>
            <a:pPr marL="0" indent="0">
              <a:buNone/>
            </a:pPr>
            <a:r>
              <a:rPr lang="en-GB" i="1" dirty="0">
                <a:solidFill>
                  <a:srgbClr val="FF0000"/>
                </a:solidFill>
                <a:latin typeface="Frutiger-LightItalic"/>
              </a:rPr>
              <a:t>d) </a:t>
            </a:r>
            <a:r>
              <a:rPr lang="en-GB" i="1" dirty="0">
                <a:latin typeface="Frutiger-LightItalic"/>
              </a:rPr>
              <a:t>Droit à la </a:t>
            </a:r>
            <a:r>
              <a:rPr lang="en-GB" i="1" dirty="0" err="1">
                <a:latin typeface="Frutiger-LightItalic"/>
              </a:rPr>
              <a:t>sécurité</a:t>
            </a:r>
            <a:endParaRPr lang="en-GB" i="1" dirty="0">
              <a:latin typeface="Frutiger-LightItalic"/>
            </a:endParaRPr>
          </a:p>
          <a:p>
            <a:pPr marL="0" indent="0">
              <a:buNone/>
            </a:pPr>
            <a:endParaRPr lang="en-GB" i="1" dirty="0">
              <a:latin typeface="Frutiger-LightItalic"/>
            </a:endParaRPr>
          </a:p>
          <a:p>
            <a:pPr marL="0" indent="0">
              <a:buNone/>
            </a:pPr>
            <a:r>
              <a:rPr lang="fr-FR" dirty="0"/>
              <a:t>Art. 7: Droit de se maintenir sur le territoire au moins à titre temporaire</a:t>
            </a:r>
          </a:p>
          <a:p>
            <a:pPr marL="0" indent="0">
              <a:buNone/>
            </a:pPr>
            <a:endParaRPr lang="fr-FR" dirty="0"/>
          </a:p>
          <a:p>
            <a:pPr marL="0" indent="0">
              <a:buNone/>
            </a:pPr>
            <a:r>
              <a:rPr lang="fr-FR" dirty="0"/>
              <a:t>Art. 8 : Droit au rapatriement</a:t>
            </a:r>
          </a:p>
          <a:p>
            <a:pPr marL="0" indent="0">
              <a:buNone/>
            </a:pPr>
            <a:endParaRPr lang="fr-FR" dirty="0"/>
          </a:p>
        </p:txBody>
      </p:sp>
      <p:sp>
        <p:nvSpPr>
          <p:cNvPr id="4" name="Footer Placeholder 3">
            <a:extLst>
              <a:ext uri="{FF2B5EF4-FFF2-40B4-BE49-F238E27FC236}">
                <a16:creationId xmlns:a16="http://schemas.microsoft.com/office/drawing/2014/main" id="{16199810-AC0B-FA17-5B49-ED7163DFE6C6}"/>
              </a:ext>
            </a:extLst>
          </p:cNvPr>
          <p:cNvSpPr>
            <a:spLocks noGrp="1"/>
          </p:cNvSpPr>
          <p:nvPr>
            <p:ph type="ftr" sz="quarter" idx="11"/>
          </p:nvPr>
        </p:nvSpPr>
        <p:spPr/>
        <p:txBody>
          <a:bodyPr/>
          <a:lstStyle/>
          <a:p>
            <a:r>
              <a:rPr lang="fr-FR" dirty="0" err="1"/>
              <a:t>Bepi</a:t>
            </a:r>
            <a:r>
              <a:rPr lang="fr-FR" dirty="0"/>
              <a:t> sahel</a:t>
            </a:r>
          </a:p>
        </p:txBody>
      </p:sp>
      <p:sp>
        <p:nvSpPr>
          <p:cNvPr id="5" name="Slide Number Placeholder 4">
            <a:extLst>
              <a:ext uri="{FF2B5EF4-FFF2-40B4-BE49-F238E27FC236}">
                <a16:creationId xmlns:a16="http://schemas.microsoft.com/office/drawing/2014/main" id="{AA0B7F3E-0DB6-DB7E-A94F-ECBC0E196D8B}"/>
              </a:ext>
            </a:extLst>
          </p:cNvPr>
          <p:cNvSpPr>
            <a:spLocks noGrp="1"/>
          </p:cNvSpPr>
          <p:nvPr>
            <p:ph type="sldNum" sz="quarter" idx="12"/>
          </p:nvPr>
        </p:nvSpPr>
        <p:spPr/>
        <p:txBody>
          <a:bodyPr/>
          <a:lstStyle/>
          <a:p>
            <a:fld id="{704DD884-1421-4063-BD41-863B1C173EB3}" type="slidenum">
              <a:rPr lang="fr-FR" smtClean="0"/>
              <a:t>6</a:t>
            </a:fld>
            <a:endParaRPr lang="fr-FR"/>
          </a:p>
        </p:txBody>
      </p:sp>
      <p:pic>
        <p:nvPicPr>
          <p:cNvPr id="6" name="Image 6">
            <a:extLst>
              <a:ext uri="{FF2B5EF4-FFF2-40B4-BE49-F238E27FC236}">
                <a16:creationId xmlns:a16="http://schemas.microsoft.com/office/drawing/2014/main" id="{2740F12C-926D-830B-7594-29EE2177E108}"/>
              </a:ext>
            </a:extLst>
          </p:cNvPr>
          <p:cNvPicPr>
            <a:picLocks noChangeAspect="1"/>
          </p:cNvPicPr>
          <p:nvPr/>
        </p:nvPicPr>
        <p:blipFill>
          <a:blip r:embed="rId2"/>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4E4B5815-F31D-4280-DE01-5044804FB1E8}"/>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3913986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5009C-3DFE-B3C6-1894-1BD24938DEAB}"/>
              </a:ext>
            </a:extLst>
          </p:cNvPr>
          <p:cNvSpPr>
            <a:spLocks noGrp="1"/>
          </p:cNvSpPr>
          <p:nvPr>
            <p:ph type="title"/>
          </p:nvPr>
        </p:nvSpPr>
        <p:spPr>
          <a:xfrm>
            <a:off x="677334" y="609600"/>
            <a:ext cx="8596668" cy="863600"/>
          </a:xfrm>
        </p:spPr>
        <p:txBody>
          <a:bodyPr>
            <a:normAutofit/>
          </a:bodyPr>
          <a:lstStyle/>
          <a:p>
            <a:r>
              <a:rPr lang="en-GB" dirty="0"/>
              <a:t>Comment </a:t>
            </a:r>
            <a:r>
              <a:rPr lang="en-GB" dirty="0" err="1"/>
              <a:t>protéger</a:t>
            </a:r>
            <a:r>
              <a:rPr lang="en-GB" dirty="0"/>
              <a:t> la </a:t>
            </a:r>
            <a:r>
              <a:rPr lang="en-GB" dirty="0" err="1"/>
              <a:t>victime</a:t>
            </a:r>
            <a:r>
              <a:rPr lang="en-GB" dirty="0"/>
              <a:t> ? </a:t>
            </a:r>
          </a:p>
        </p:txBody>
      </p:sp>
      <p:sp>
        <p:nvSpPr>
          <p:cNvPr id="3" name="Content Placeholder 2">
            <a:extLst>
              <a:ext uri="{FF2B5EF4-FFF2-40B4-BE49-F238E27FC236}">
                <a16:creationId xmlns:a16="http://schemas.microsoft.com/office/drawing/2014/main" id="{2B0CD565-61E7-8E99-DCBA-E4ED55277971}"/>
              </a:ext>
            </a:extLst>
          </p:cNvPr>
          <p:cNvSpPr>
            <a:spLocks noGrp="1"/>
          </p:cNvSpPr>
          <p:nvPr>
            <p:ph idx="1"/>
          </p:nvPr>
        </p:nvSpPr>
        <p:spPr>
          <a:xfrm>
            <a:off x="677334" y="1473201"/>
            <a:ext cx="8596668" cy="4568162"/>
          </a:xfrm>
        </p:spPr>
        <p:txBody>
          <a:bodyPr>
            <a:normAutofit/>
          </a:bodyPr>
          <a:lstStyle/>
          <a:p>
            <a:pPr algn="l"/>
            <a:r>
              <a:rPr lang="fr-FR" sz="1800" b="0" i="0" u="none" strike="noStrike" baseline="0" dirty="0">
                <a:latin typeface="MinisterEFOP-Book"/>
              </a:rPr>
              <a:t>Problèmes — Il est procédé à une évaluation des problèmes les plus courants susceptibles d’affecter la coopération de la victime témoin.</a:t>
            </a:r>
          </a:p>
          <a:p>
            <a:pPr algn="l"/>
            <a:r>
              <a:rPr lang="fr-FR" sz="1800" b="0" i="0" u="none" strike="noStrike" baseline="0" dirty="0">
                <a:latin typeface="MinisterEFOP-Book"/>
              </a:rPr>
              <a:t>Communication — Cette évaluation concernera la communication avec la victime témoin potentiel et probablement aussi la communication avec d’autres organismes.</a:t>
            </a:r>
          </a:p>
          <a:p>
            <a:pPr algn="l"/>
            <a:r>
              <a:rPr lang="fr-FR" sz="1800" b="0" i="0" u="none" strike="noStrike" baseline="0" dirty="0">
                <a:latin typeface="MinisterEFOP-Book"/>
              </a:rPr>
              <a:t>Risque — Il est procédé à une évaluation des risques afférents aux problèmes.</a:t>
            </a:r>
          </a:p>
          <a:p>
            <a:pPr algn="l"/>
            <a:r>
              <a:rPr lang="fr-FR" sz="1800" b="0" i="0" u="none" strike="noStrike" baseline="0" dirty="0">
                <a:latin typeface="MinisterEFOP-Book"/>
              </a:rPr>
              <a:t>Protection — En fonction de cette évaluation des risques, des décisions sont prises concernant la protection physique de même que d’autres relativement à d’autres mesures.</a:t>
            </a:r>
          </a:p>
          <a:p>
            <a:pPr algn="l"/>
            <a:r>
              <a:rPr lang="fr-FR" sz="1800" b="0" i="0" u="none" strike="noStrike" baseline="0" dirty="0">
                <a:latin typeface="MinisterEFOP-Book"/>
              </a:rPr>
              <a:t>Niveau — Ces mesures de protection physique peuvent signifier qu’une personne est placée dans le cadre d’un programme de protection intégrale des témoins mais correspondront  plus vraisemblablement à un ensemble de méthodes appropriées à un niveau de risque qui ne répond pas à celui d’un programme de protection intégrale des témoins.</a:t>
            </a:r>
          </a:p>
          <a:p>
            <a:pPr marL="0" indent="0" algn="l">
              <a:buNone/>
            </a:pPr>
            <a:r>
              <a:rPr lang="fr-FR" dirty="0">
                <a:latin typeface="MinisterEFOP-Book"/>
              </a:rPr>
              <a:t>Source: INTERPOL</a:t>
            </a:r>
            <a:endParaRPr lang="en-GB" dirty="0"/>
          </a:p>
        </p:txBody>
      </p:sp>
      <p:sp>
        <p:nvSpPr>
          <p:cNvPr id="4" name="Footer Placeholder 3">
            <a:extLst>
              <a:ext uri="{FF2B5EF4-FFF2-40B4-BE49-F238E27FC236}">
                <a16:creationId xmlns:a16="http://schemas.microsoft.com/office/drawing/2014/main" id="{A1D5C4A4-B702-E13E-F309-7A2572F5F073}"/>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220F4971-6518-A604-C2D5-994C3267163A}"/>
              </a:ext>
            </a:extLst>
          </p:cNvPr>
          <p:cNvSpPr>
            <a:spLocks noGrp="1"/>
          </p:cNvSpPr>
          <p:nvPr>
            <p:ph type="sldNum" sz="quarter" idx="12"/>
          </p:nvPr>
        </p:nvSpPr>
        <p:spPr/>
        <p:txBody>
          <a:bodyPr/>
          <a:lstStyle/>
          <a:p>
            <a:fld id="{704DD884-1421-4063-BD41-863B1C173EB3}" type="slidenum">
              <a:rPr lang="fr-FR" smtClean="0"/>
              <a:t>7</a:t>
            </a:fld>
            <a:endParaRPr lang="fr-FR"/>
          </a:p>
        </p:txBody>
      </p:sp>
      <p:pic>
        <p:nvPicPr>
          <p:cNvPr id="6" name="Image 6">
            <a:extLst>
              <a:ext uri="{FF2B5EF4-FFF2-40B4-BE49-F238E27FC236}">
                <a16:creationId xmlns:a16="http://schemas.microsoft.com/office/drawing/2014/main" id="{452F0C6A-0E1C-C545-5544-B0BA820B2BF8}"/>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9EE0759B-FFC6-BB62-81EA-6A6BC7CADFB1}"/>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219500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9CBF8-4BC0-21B9-9EEC-47C2B00ED57E}"/>
              </a:ext>
            </a:extLst>
          </p:cNvPr>
          <p:cNvSpPr>
            <a:spLocks noGrp="1"/>
          </p:cNvSpPr>
          <p:nvPr>
            <p:ph type="title"/>
          </p:nvPr>
        </p:nvSpPr>
        <p:spPr/>
        <p:txBody>
          <a:bodyPr/>
          <a:lstStyle/>
          <a:p>
            <a:r>
              <a:rPr lang="en-GB" dirty="0"/>
              <a:t>Protection </a:t>
            </a:r>
            <a:r>
              <a:rPr lang="en-GB" dirty="0" err="1"/>
              <a:t>intégrale</a:t>
            </a:r>
            <a:r>
              <a:rPr lang="en-GB" dirty="0"/>
              <a:t> des </a:t>
            </a:r>
            <a:r>
              <a:rPr lang="en-GB" dirty="0" err="1"/>
              <a:t>témoins</a:t>
            </a:r>
            <a:r>
              <a:rPr lang="en-GB" dirty="0"/>
              <a:t>: les </a:t>
            </a:r>
            <a:r>
              <a:rPr lang="en-GB" dirty="0" err="1"/>
              <a:t>critères</a:t>
            </a:r>
            <a:r>
              <a:rPr lang="en-GB" dirty="0"/>
              <a:t> </a:t>
            </a:r>
            <a:r>
              <a:rPr lang="en-GB" dirty="0" err="1"/>
              <a:t>généralement</a:t>
            </a:r>
            <a:r>
              <a:rPr lang="en-GB" dirty="0"/>
              <a:t> admis</a:t>
            </a:r>
          </a:p>
        </p:txBody>
      </p:sp>
      <p:sp>
        <p:nvSpPr>
          <p:cNvPr id="3" name="Content Placeholder 2">
            <a:extLst>
              <a:ext uri="{FF2B5EF4-FFF2-40B4-BE49-F238E27FC236}">
                <a16:creationId xmlns:a16="http://schemas.microsoft.com/office/drawing/2014/main" id="{372D9EC8-4A4F-0EAC-AFC2-E83F3338077C}"/>
              </a:ext>
            </a:extLst>
          </p:cNvPr>
          <p:cNvSpPr>
            <a:spLocks noGrp="1"/>
          </p:cNvSpPr>
          <p:nvPr>
            <p:ph idx="1"/>
          </p:nvPr>
        </p:nvSpPr>
        <p:spPr/>
        <p:txBody>
          <a:bodyPr>
            <a:normAutofit/>
          </a:bodyPr>
          <a:lstStyle/>
          <a:p>
            <a:pPr algn="l"/>
            <a:r>
              <a:rPr lang="fr-FR" sz="1800" b="0" i="0" u="none" strike="noStrike" baseline="0" dirty="0">
                <a:latin typeface="MinisterEFOP-Book"/>
              </a:rPr>
              <a:t> Le témoignage du témoin protégé doit concerner un acte criminel grave.</a:t>
            </a:r>
          </a:p>
          <a:p>
            <a:pPr algn="l"/>
            <a:r>
              <a:rPr lang="fr-FR" sz="1800" b="0" i="0" u="none" strike="noStrike" baseline="0" dirty="0">
                <a:latin typeface="MinisterEFOP-Book"/>
              </a:rPr>
              <a:t>Le témoignage du témoin protégé doit permettre d’incriminer un criminel de haut niveau au sein du réseau du groupe criminel.</a:t>
            </a:r>
          </a:p>
          <a:p>
            <a:pPr algn="l"/>
            <a:r>
              <a:rPr lang="fr-FR" sz="1800" b="0" i="0" u="none" strike="noStrike" baseline="0" dirty="0">
                <a:latin typeface="MinisterEFOP-Book"/>
              </a:rPr>
              <a:t>Le témoignage du témoin protégé doit être indispensable dans la perspective d’une réussite </a:t>
            </a:r>
            <a:r>
              <a:rPr lang="en-GB" sz="1800" b="0" i="0" u="none" strike="noStrike" baseline="0" dirty="0">
                <a:latin typeface="MinisterEFOP-Book"/>
              </a:rPr>
              <a:t>des </a:t>
            </a:r>
            <a:r>
              <a:rPr lang="en-GB" sz="1800" b="0" i="0" u="none" strike="noStrike" baseline="0" dirty="0" err="1">
                <a:latin typeface="MinisterEFOP-Book"/>
              </a:rPr>
              <a:t>poursuites</a:t>
            </a:r>
            <a:r>
              <a:rPr lang="en-GB" sz="1800" b="0" i="0" u="none" strike="noStrike" baseline="0" dirty="0">
                <a:latin typeface="MinisterEFOP-Book"/>
              </a:rPr>
              <a:t> </a:t>
            </a:r>
            <a:r>
              <a:rPr lang="en-GB" sz="1800" b="0" i="0" u="none" strike="noStrike" baseline="0" dirty="0" err="1">
                <a:latin typeface="MinisterEFOP-Book"/>
              </a:rPr>
              <a:t>engagées</a:t>
            </a:r>
            <a:r>
              <a:rPr lang="en-GB" sz="1800" b="0" i="0" u="none" strike="noStrike" baseline="0" dirty="0">
                <a:latin typeface="MinisterEFOP-Book"/>
              </a:rPr>
              <a:t>.</a:t>
            </a:r>
          </a:p>
          <a:p>
            <a:pPr algn="l"/>
            <a:r>
              <a:rPr lang="fr-FR" sz="1800" b="0" i="0" u="none" strike="noStrike" baseline="0" dirty="0">
                <a:latin typeface="MinisterEFOP-Book"/>
              </a:rPr>
              <a:t>Le niveau de risque posé en conséquence de la décision du témoin protégé de coopérer avec le processus judiciaire doit pouvoir être démontré et justifier le besoin de mesures complètes de protection des témoins.</a:t>
            </a:r>
          </a:p>
          <a:p>
            <a:pPr algn="l"/>
            <a:r>
              <a:rPr lang="fr-FR" sz="1800" b="0" i="0" u="none" strike="noStrike" baseline="0" dirty="0">
                <a:latin typeface="MinisterEFOP-Book"/>
              </a:rPr>
              <a:t>Le témoin protégé doit souhaiter faire partie du programme et se soumettre à toutes les instructions données par les officiers chargés de la protection.</a:t>
            </a:r>
            <a:endParaRPr lang="en-GB" dirty="0"/>
          </a:p>
        </p:txBody>
      </p:sp>
      <p:sp>
        <p:nvSpPr>
          <p:cNvPr id="4" name="Footer Placeholder 3">
            <a:extLst>
              <a:ext uri="{FF2B5EF4-FFF2-40B4-BE49-F238E27FC236}">
                <a16:creationId xmlns:a16="http://schemas.microsoft.com/office/drawing/2014/main" id="{0114F1A5-6226-8E2D-9B2D-BC72A4EE45FF}"/>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8533FA73-3EEA-1A4F-4791-0BC2C08AA6B7}"/>
              </a:ext>
            </a:extLst>
          </p:cNvPr>
          <p:cNvSpPr>
            <a:spLocks noGrp="1"/>
          </p:cNvSpPr>
          <p:nvPr>
            <p:ph type="sldNum" sz="quarter" idx="12"/>
          </p:nvPr>
        </p:nvSpPr>
        <p:spPr/>
        <p:txBody>
          <a:bodyPr/>
          <a:lstStyle/>
          <a:p>
            <a:fld id="{704DD884-1421-4063-BD41-863B1C173EB3}" type="slidenum">
              <a:rPr lang="fr-FR" smtClean="0"/>
              <a:t>8</a:t>
            </a:fld>
            <a:endParaRPr lang="fr-FR"/>
          </a:p>
        </p:txBody>
      </p:sp>
      <p:pic>
        <p:nvPicPr>
          <p:cNvPr id="6" name="Image 6">
            <a:extLst>
              <a:ext uri="{FF2B5EF4-FFF2-40B4-BE49-F238E27FC236}">
                <a16:creationId xmlns:a16="http://schemas.microsoft.com/office/drawing/2014/main" id="{6A78B569-A597-A3B3-937E-657FA8148396}"/>
              </a:ext>
            </a:extLst>
          </p:cNvPr>
          <p:cNvPicPr>
            <a:picLocks noChangeAspect="1"/>
          </p:cNvPicPr>
          <p:nvPr/>
        </p:nvPicPr>
        <p:blipFill>
          <a:blip r:embed="rId2"/>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91DCC223-8B67-AB9E-D4FA-F19D3BC3494E}"/>
              </a:ext>
            </a:extLst>
          </p:cNvPr>
          <p:cNvPicPr>
            <a:picLocks noChangeAspect="1"/>
          </p:cNvPicPr>
          <p:nvPr/>
        </p:nvPicPr>
        <p:blipFill>
          <a:blip r:embed="rId3"/>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1213351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CB90E-4803-819A-E1DC-0EC8046F6804}"/>
              </a:ext>
            </a:extLst>
          </p:cNvPr>
          <p:cNvSpPr>
            <a:spLocks noGrp="1"/>
          </p:cNvSpPr>
          <p:nvPr>
            <p:ph type="title"/>
          </p:nvPr>
        </p:nvSpPr>
        <p:spPr/>
        <p:txBody>
          <a:bodyPr/>
          <a:lstStyle/>
          <a:p>
            <a:r>
              <a:rPr lang="en-GB" dirty="0" err="1"/>
              <a:t>Autres</a:t>
            </a:r>
            <a:r>
              <a:rPr lang="en-GB" dirty="0"/>
              <a:t> </a:t>
            </a:r>
            <a:r>
              <a:rPr lang="en-GB" dirty="0" err="1"/>
              <a:t>mesures</a:t>
            </a:r>
            <a:r>
              <a:rPr lang="en-GB" dirty="0"/>
              <a:t> de protection</a:t>
            </a:r>
          </a:p>
        </p:txBody>
      </p:sp>
      <p:sp>
        <p:nvSpPr>
          <p:cNvPr id="3" name="Content Placeholder 2">
            <a:extLst>
              <a:ext uri="{FF2B5EF4-FFF2-40B4-BE49-F238E27FC236}">
                <a16:creationId xmlns:a16="http://schemas.microsoft.com/office/drawing/2014/main" id="{0EBF9FA7-EFC4-0C9F-E0F0-93E25BB1A189}"/>
              </a:ext>
            </a:extLst>
          </p:cNvPr>
          <p:cNvSpPr>
            <a:spLocks noGrp="1"/>
          </p:cNvSpPr>
          <p:nvPr>
            <p:ph idx="1"/>
          </p:nvPr>
        </p:nvSpPr>
        <p:spPr/>
        <p:txBody>
          <a:bodyPr/>
          <a:lstStyle/>
          <a:p>
            <a:r>
              <a:rPr lang="en-GB" dirty="0"/>
              <a:t>Placement dans un domicile different, etc; </a:t>
            </a:r>
          </a:p>
          <a:p>
            <a:r>
              <a:rPr lang="en-GB" dirty="0"/>
              <a:t>Donner un </a:t>
            </a:r>
            <a:r>
              <a:rPr lang="en-GB" dirty="0" err="1"/>
              <a:t>téléphone</a:t>
            </a:r>
            <a:r>
              <a:rPr lang="en-GB" dirty="0"/>
              <a:t> </a:t>
            </a:r>
            <a:r>
              <a:rPr lang="en-GB" dirty="0" err="1"/>
              <a:t>d’urgence</a:t>
            </a:r>
            <a:r>
              <a:rPr lang="en-GB" dirty="0"/>
              <a:t>, </a:t>
            </a:r>
          </a:p>
          <a:p>
            <a:r>
              <a:rPr lang="en-GB" dirty="0" err="1"/>
              <a:t>Demander:garatnir</a:t>
            </a:r>
            <a:r>
              <a:rPr lang="en-GB" dirty="0"/>
              <a:t>  </a:t>
            </a:r>
            <a:r>
              <a:rPr lang="en-GB" dirty="0" err="1"/>
              <a:t>l’anonymat</a:t>
            </a:r>
            <a:r>
              <a:rPr lang="en-GB" dirty="0"/>
              <a:t> du </a:t>
            </a:r>
            <a:r>
              <a:rPr lang="en-GB" dirty="0" err="1"/>
              <a:t>témoignAge</a:t>
            </a:r>
            <a:endParaRPr lang="en-GB" dirty="0"/>
          </a:p>
          <a:p>
            <a:r>
              <a:rPr lang="en-GB" sz="2800" dirty="0"/>
              <a:t>Question: </a:t>
            </a:r>
            <a:r>
              <a:rPr lang="en-GB" sz="2800" dirty="0" err="1"/>
              <a:t>qu’elles</a:t>
            </a:r>
            <a:r>
              <a:rPr lang="en-GB" sz="2800" dirty="0"/>
              <a:t> </a:t>
            </a:r>
            <a:r>
              <a:rPr lang="en-GB" sz="2800" dirty="0" err="1"/>
              <a:t>sont</a:t>
            </a:r>
            <a:r>
              <a:rPr lang="en-GB" sz="2800" dirty="0"/>
              <a:t> les </a:t>
            </a:r>
            <a:r>
              <a:rPr lang="en-GB" sz="2800" dirty="0" err="1"/>
              <a:t>mesures</a:t>
            </a:r>
            <a:r>
              <a:rPr lang="en-GB" sz="2800" dirty="0"/>
              <a:t> de protection </a:t>
            </a:r>
            <a:r>
              <a:rPr lang="en-GB" sz="2800" dirty="0" err="1"/>
              <a:t>offertes</a:t>
            </a:r>
            <a:r>
              <a:rPr lang="en-GB" sz="2800" dirty="0"/>
              <a:t> par </a:t>
            </a:r>
            <a:r>
              <a:rPr lang="en-GB" sz="2800" dirty="0" err="1"/>
              <a:t>votre</a:t>
            </a:r>
            <a:r>
              <a:rPr lang="en-GB" sz="2800" dirty="0"/>
              <a:t> droit national ?</a:t>
            </a:r>
          </a:p>
          <a:p>
            <a:r>
              <a:rPr lang="en-GB" sz="2800" dirty="0" err="1"/>
              <a:t>Qu’elles</a:t>
            </a:r>
            <a:r>
              <a:rPr lang="en-GB" sz="2800" dirty="0"/>
              <a:t> sont </a:t>
            </a:r>
            <a:r>
              <a:rPr lang="en-GB" sz="2800" dirty="0" err="1"/>
              <a:t>celles</a:t>
            </a:r>
            <a:r>
              <a:rPr lang="en-GB" sz="2800" dirty="0"/>
              <a:t> que </a:t>
            </a:r>
            <a:r>
              <a:rPr lang="en-GB" sz="2800" dirty="0" err="1"/>
              <a:t>vous</a:t>
            </a:r>
            <a:r>
              <a:rPr lang="en-GB" sz="2800" dirty="0"/>
              <a:t> </a:t>
            </a:r>
            <a:r>
              <a:rPr lang="en-GB" sz="2800" dirty="0" err="1"/>
              <a:t>préconisez</a:t>
            </a:r>
            <a:r>
              <a:rPr lang="en-GB" sz="2800" dirty="0"/>
              <a:t> de </a:t>
            </a:r>
            <a:r>
              <a:rPr lang="en-GB" sz="2800" dirty="0" err="1"/>
              <a:t>voir</a:t>
            </a:r>
            <a:r>
              <a:rPr lang="en-GB" sz="2800" dirty="0"/>
              <a:t> </a:t>
            </a:r>
            <a:r>
              <a:rPr lang="en-GB" sz="2800" dirty="0" err="1"/>
              <a:t>introduire</a:t>
            </a:r>
            <a:r>
              <a:rPr lang="en-GB" sz="2800" dirty="0"/>
              <a:t> ?</a:t>
            </a:r>
          </a:p>
        </p:txBody>
      </p:sp>
      <p:sp>
        <p:nvSpPr>
          <p:cNvPr id="4" name="Footer Placeholder 3">
            <a:extLst>
              <a:ext uri="{FF2B5EF4-FFF2-40B4-BE49-F238E27FC236}">
                <a16:creationId xmlns:a16="http://schemas.microsoft.com/office/drawing/2014/main" id="{900E7A75-48FB-F814-BFC8-8AE71566135B}"/>
              </a:ext>
            </a:extLst>
          </p:cNvPr>
          <p:cNvSpPr>
            <a:spLocks noGrp="1"/>
          </p:cNvSpPr>
          <p:nvPr>
            <p:ph type="ftr" sz="quarter" idx="11"/>
          </p:nvPr>
        </p:nvSpPr>
        <p:spPr/>
        <p:txBody>
          <a:bodyPr/>
          <a:lstStyle/>
          <a:p>
            <a:r>
              <a:rPr lang="fr-FR" dirty="0"/>
              <a:t>BEPI SAHEL</a:t>
            </a:r>
          </a:p>
        </p:txBody>
      </p:sp>
      <p:sp>
        <p:nvSpPr>
          <p:cNvPr id="5" name="Slide Number Placeholder 4">
            <a:extLst>
              <a:ext uri="{FF2B5EF4-FFF2-40B4-BE49-F238E27FC236}">
                <a16:creationId xmlns:a16="http://schemas.microsoft.com/office/drawing/2014/main" id="{D7DFC2FB-1CEE-2D11-F244-070057798E94}"/>
              </a:ext>
            </a:extLst>
          </p:cNvPr>
          <p:cNvSpPr>
            <a:spLocks noGrp="1"/>
          </p:cNvSpPr>
          <p:nvPr>
            <p:ph type="sldNum" sz="quarter" idx="12"/>
          </p:nvPr>
        </p:nvSpPr>
        <p:spPr/>
        <p:txBody>
          <a:bodyPr/>
          <a:lstStyle/>
          <a:p>
            <a:fld id="{704DD884-1421-4063-BD41-863B1C173EB3}" type="slidenum">
              <a:rPr lang="fr-FR" smtClean="0"/>
              <a:t>9</a:t>
            </a:fld>
            <a:endParaRPr lang="fr-FR"/>
          </a:p>
        </p:txBody>
      </p:sp>
      <p:pic>
        <p:nvPicPr>
          <p:cNvPr id="6" name="Image 6">
            <a:extLst>
              <a:ext uri="{FF2B5EF4-FFF2-40B4-BE49-F238E27FC236}">
                <a16:creationId xmlns:a16="http://schemas.microsoft.com/office/drawing/2014/main" id="{D843AFA0-D9BB-64E0-1D91-ACE4075FFB99}"/>
              </a:ext>
            </a:extLst>
          </p:cNvPr>
          <p:cNvPicPr>
            <a:picLocks noChangeAspect="1"/>
          </p:cNvPicPr>
          <p:nvPr/>
        </p:nvPicPr>
        <p:blipFill>
          <a:blip r:embed="rId3"/>
          <a:stretch>
            <a:fillRect/>
          </a:stretch>
        </p:blipFill>
        <p:spPr>
          <a:xfrm>
            <a:off x="302225" y="199593"/>
            <a:ext cx="1504950" cy="590550"/>
          </a:xfrm>
          <a:prstGeom prst="rect">
            <a:avLst/>
          </a:prstGeom>
        </p:spPr>
      </p:pic>
      <p:pic>
        <p:nvPicPr>
          <p:cNvPr id="7" name="Image 5">
            <a:extLst>
              <a:ext uri="{FF2B5EF4-FFF2-40B4-BE49-F238E27FC236}">
                <a16:creationId xmlns:a16="http://schemas.microsoft.com/office/drawing/2014/main" id="{77AC41C8-6405-B289-BE28-408119C93D05}"/>
              </a:ext>
            </a:extLst>
          </p:cNvPr>
          <p:cNvPicPr>
            <a:picLocks noChangeAspect="1"/>
          </p:cNvPicPr>
          <p:nvPr/>
        </p:nvPicPr>
        <p:blipFill>
          <a:blip r:embed="rId4"/>
          <a:stretch>
            <a:fillRect/>
          </a:stretch>
        </p:blipFill>
        <p:spPr>
          <a:xfrm>
            <a:off x="10215154" y="161083"/>
            <a:ext cx="1441367" cy="740254"/>
          </a:xfrm>
          <a:prstGeom prst="rect">
            <a:avLst/>
          </a:prstGeom>
        </p:spPr>
      </p:pic>
    </p:spTree>
    <p:extLst>
      <p:ext uri="{BB962C8B-B14F-4D97-AF65-F5344CB8AC3E}">
        <p14:creationId xmlns:p14="http://schemas.microsoft.com/office/powerpoint/2010/main" val="243931581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1783</Words>
  <Application>Microsoft Office PowerPoint</Application>
  <PresentationFormat>Widescreen</PresentationFormat>
  <Paragraphs>132</Paragraphs>
  <Slides>12</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SimSun</vt:lpstr>
      <vt:lpstr>Arial</vt:lpstr>
      <vt:lpstr>Calibri</vt:lpstr>
      <vt:lpstr>EuropeanPi-Three</vt:lpstr>
      <vt:lpstr>Frutiger-LightItalic</vt:lpstr>
      <vt:lpstr>MetaPlusBook-Roman</vt:lpstr>
      <vt:lpstr>MinisterEFOP-Book</vt:lpstr>
      <vt:lpstr>Times New Roman</vt:lpstr>
      <vt:lpstr>Trebuchet MS</vt:lpstr>
      <vt:lpstr>Wingdings 3</vt:lpstr>
      <vt:lpstr>Facette</vt:lpstr>
      <vt:lpstr>PowerPoint Presentation</vt:lpstr>
      <vt:lpstr>Obectif de la protection : Protéger le témoignage </vt:lpstr>
      <vt:lpstr>La méthode PEACE</vt:lpstr>
      <vt:lpstr>  Introduction:   L’article 24 de la Convention contre la criminalité transnationale organisée exige de chaque État Partie qu’il prenne, “dans la limite de ses moyens”, toute une série de “mesures  appropriées pour assurer une protection efficace contre des actes éventuels de représailles ou d’intimidation aux témoins qui, dans le cadre de procédures pénales, font un témoignage” et, le cas échéant, à leurs parents et à d’autres personnes qui leur sont proches”.  L’article 25 de la Convention exige de chaque État P artie qu’il prenne, “dans la limite de ses moyens, des mesures appropriées pour prêter assistance et accorder protection aux victimes” de la traite des personnes, “en particulier dans les cas de menace de représailles ou d’intimidation”.</vt:lpstr>
      <vt:lpstr>La protection des victimes dans le Protocole trafic de migrants</vt:lpstr>
      <vt:lpstr>La protection des victimes dans le PATP</vt:lpstr>
      <vt:lpstr>Comment protéger la victime ? </vt:lpstr>
      <vt:lpstr>Protection intégrale des témoins: les critères généralement admis</vt:lpstr>
      <vt:lpstr>Autres mesures de protection</vt:lpstr>
      <vt:lpstr>Rapatriement des victimes (art.8 PATP)</vt:lpstr>
      <vt:lpstr> Je vous remercie de votre attention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technique à maîtrise d’ouvrage pour la mise en œuvre du Projet d’Appui à la Justice et à la Sécurité au Niger (AJUSEN) Volet Justice –</dc:title>
  <dc:creator>Laure DEZES</dc:creator>
  <cp:lastModifiedBy>Loic GUERIN</cp:lastModifiedBy>
  <cp:revision>237</cp:revision>
  <dcterms:created xsi:type="dcterms:W3CDTF">2018-01-22T14:28:11Z</dcterms:created>
  <dcterms:modified xsi:type="dcterms:W3CDTF">2024-06-02T15:10:11Z</dcterms:modified>
</cp:coreProperties>
</file>