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36" r:id="rId1"/>
  </p:sldMasterIdLst>
  <p:notesMasterIdLst>
    <p:notesMasterId r:id="rId11"/>
  </p:notesMasterIdLst>
  <p:handoutMasterIdLst>
    <p:handoutMasterId r:id="rId12"/>
  </p:handoutMasterIdLst>
  <p:sldIdLst>
    <p:sldId id="273" r:id="rId2"/>
    <p:sldId id="289" r:id="rId3"/>
    <p:sldId id="287" r:id="rId4"/>
    <p:sldId id="288" r:id="rId5"/>
    <p:sldId id="290" r:id="rId6"/>
    <p:sldId id="292" r:id="rId7"/>
    <p:sldId id="291" r:id="rId8"/>
    <p:sldId id="286" r:id="rId9"/>
    <p:sldId id="29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A1A692-89FA-498A-9C2B-4B695CE1AD10}" v="2143" dt="2024-05-10T13:02:36.439"/>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36" autoAdjust="0"/>
    <p:restoredTop sz="86344" autoAdjust="0"/>
  </p:normalViewPr>
  <p:slideViewPr>
    <p:cSldViewPr snapToGrid="0">
      <p:cViewPr varScale="1">
        <p:scale>
          <a:sx n="54" d="100"/>
          <a:sy n="54" d="100"/>
        </p:scale>
        <p:origin x="844" y="56"/>
      </p:cViewPr>
      <p:guideLst/>
    </p:cSldViewPr>
  </p:slideViewPr>
  <p:outlineViewPr>
    <p:cViewPr>
      <p:scale>
        <a:sx n="33" d="100"/>
        <a:sy n="33" d="100"/>
      </p:scale>
      <p:origin x="0" y="-10712"/>
    </p:cViewPr>
  </p:outlineViewPr>
  <p:notesTextViewPr>
    <p:cViewPr>
      <p:scale>
        <a:sx n="66" d="100"/>
        <a:sy n="66" d="100"/>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ic GUERIN" userId="c317bc51737383d6" providerId="LiveId" clId="{74A1A692-89FA-498A-9C2B-4B695CE1AD10}"/>
    <pc:docChg chg="custSel addSld delSld modSld sldOrd">
      <pc:chgData name="Loic GUERIN" userId="c317bc51737383d6" providerId="LiveId" clId="{74A1A692-89FA-498A-9C2B-4B695CE1AD10}" dt="2024-06-02T15:06:02.529" v="3116" actId="20577"/>
      <pc:docMkLst>
        <pc:docMk/>
      </pc:docMkLst>
      <pc:sldChg chg="del">
        <pc:chgData name="Loic GUERIN" userId="c317bc51737383d6" providerId="LiveId" clId="{74A1A692-89FA-498A-9C2B-4B695CE1AD10}" dt="2024-05-10T12:07:20.248" v="0" actId="47"/>
        <pc:sldMkLst>
          <pc:docMk/>
          <pc:sldMk cId="899404849" sldId="258"/>
        </pc:sldMkLst>
      </pc:sldChg>
      <pc:sldChg chg="modSp mod">
        <pc:chgData name="Loic GUERIN" userId="c317bc51737383d6" providerId="LiveId" clId="{74A1A692-89FA-498A-9C2B-4B695CE1AD10}" dt="2024-05-13T08:30:58.313" v="2252" actId="20577"/>
        <pc:sldMkLst>
          <pc:docMk/>
          <pc:sldMk cId="937394396" sldId="287"/>
        </pc:sldMkLst>
        <pc:spChg chg="mod">
          <ac:chgData name="Loic GUERIN" userId="c317bc51737383d6" providerId="LiveId" clId="{74A1A692-89FA-498A-9C2B-4B695CE1AD10}" dt="2024-05-10T12:24:36.829" v="120" actId="20577"/>
          <ac:spMkLst>
            <pc:docMk/>
            <pc:sldMk cId="937394396" sldId="287"/>
            <ac:spMk id="3" creationId="{B55B3785-29A0-7298-9A6C-856EF2C9D60D}"/>
          </ac:spMkLst>
        </pc:spChg>
        <pc:graphicFrameChg chg="modGraphic">
          <ac:chgData name="Loic GUERIN" userId="c317bc51737383d6" providerId="LiveId" clId="{74A1A692-89FA-498A-9C2B-4B695CE1AD10}" dt="2024-05-13T08:30:58.313" v="2252" actId="20577"/>
          <ac:graphicFrameMkLst>
            <pc:docMk/>
            <pc:sldMk cId="937394396" sldId="287"/>
            <ac:graphicFrameMk id="8" creationId="{3C1C8853-050C-A7FD-A167-828E55CAB02D}"/>
          </ac:graphicFrameMkLst>
        </pc:graphicFrameChg>
      </pc:sldChg>
      <pc:sldChg chg="addSp delSp modSp mod chgLayout modNotesTx">
        <pc:chgData name="Loic GUERIN" userId="c317bc51737383d6" providerId="LiveId" clId="{74A1A692-89FA-498A-9C2B-4B695CE1AD10}" dt="2024-06-02T15:05:09.166" v="3110" actId="20577"/>
        <pc:sldMkLst>
          <pc:docMk/>
          <pc:sldMk cId="965919322" sldId="288"/>
        </pc:sldMkLst>
        <pc:spChg chg="mod ord">
          <ac:chgData name="Loic GUERIN" userId="c317bc51737383d6" providerId="LiveId" clId="{74A1A692-89FA-498A-9C2B-4B695CE1AD10}" dt="2024-06-02T15:05:00.514" v="3108" actId="20577"/>
          <ac:spMkLst>
            <pc:docMk/>
            <pc:sldMk cId="965919322" sldId="288"/>
            <ac:spMk id="2" creationId="{8FCD5429-66CA-E376-A69C-04241628B898}"/>
          </ac:spMkLst>
        </pc:spChg>
        <pc:spChg chg="del mod">
          <ac:chgData name="Loic GUERIN" userId="c317bc51737383d6" providerId="LiveId" clId="{74A1A692-89FA-498A-9C2B-4B695CE1AD10}" dt="2024-05-10T12:35:30.803" v="382" actId="700"/>
          <ac:spMkLst>
            <pc:docMk/>
            <pc:sldMk cId="965919322" sldId="288"/>
            <ac:spMk id="3" creationId="{6BB1C8C7-9188-18F7-B637-29FAD93FE2B7}"/>
          </ac:spMkLst>
        </pc:spChg>
        <pc:spChg chg="mod ord">
          <ac:chgData name="Loic GUERIN" userId="c317bc51737383d6" providerId="LiveId" clId="{74A1A692-89FA-498A-9C2B-4B695CE1AD10}" dt="2024-05-13T08:52:12.303" v="2365" actId="20577"/>
          <ac:spMkLst>
            <pc:docMk/>
            <pc:sldMk cId="965919322" sldId="288"/>
            <ac:spMk id="4" creationId="{D1C62E08-F088-51B7-83E5-ED485193C7AA}"/>
          </ac:spMkLst>
        </pc:spChg>
        <pc:spChg chg="mod ord">
          <ac:chgData name="Loic GUERIN" userId="c317bc51737383d6" providerId="LiveId" clId="{74A1A692-89FA-498A-9C2B-4B695CE1AD10}" dt="2024-05-10T12:35:30.803" v="382" actId="700"/>
          <ac:spMkLst>
            <pc:docMk/>
            <pc:sldMk cId="965919322" sldId="288"/>
            <ac:spMk id="5" creationId="{C98802AC-C42B-4C6E-E4FC-BB94A4B3FF13}"/>
          </ac:spMkLst>
        </pc:spChg>
        <pc:spChg chg="add mod ord">
          <ac:chgData name="Loic GUERIN" userId="c317bc51737383d6" providerId="LiveId" clId="{74A1A692-89FA-498A-9C2B-4B695CE1AD10}" dt="2024-06-02T15:05:09.166" v="3110" actId="20577"/>
          <ac:spMkLst>
            <pc:docMk/>
            <pc:sldMk cId="965919322" sldId="288"/>
            <ac:spMk id="8" creationId="{D582E924-461F-B6A4-4395-E9F650DB9347}"/>
          </ac:spMkLst>
        </pc:spChg>
      </pc:sldChg>
      <pc:sldChg chg="modSp mod ord modNotesTx">
        <pc:chgData name="Loic GUERIN" userId="c317bc51737383d6" providerId="LiveId" clId="{74A1A692-89FA-498A-9C2B-4B695CE1AD10}" dt="2024-06-02T15:03:31.592" v="3106" actId="20577"/>
        <pc:sldMkLst>
          <pc:docMk/>
          <pc:sldMk cId="701650248" sldId="289"/>
        </pc:sldMkLst>
        <pc:spChg chg="mod">
          <ac:chgData name="Loic GUERIN" userId="c317bc51737383d6" providerId="LiveId" clId="{74A1A692-89FA-498A-9C2B-4B695CE1AD10}" dt="2024-05-10T12:23:48.546" v="118" actId="20577"/>
          <ac:spMkLst>
            <pc:docMk/>
            <pc:sldMk cId="701650248" sldId="289"/>
            <ac:spMk id="2" creationId="{A0F3CC0B-4488-2E12-97CF-4EEB8A39F2C3}"/>
          </ac:spMkLst>
        </pc:spChg>
        <pc:spChg chg="mod">
          <ac:chgData name="Loic GUERIN" userId="c317bc51737383d6" providerId="LiveId" clId="{74A1A692-89FA-498A-9C2B-4B695CE1AD10}" dt="2024-06-02T15:03:31.592" v="3106" actId="20577"/>
          <ac:spMkLst>
            <pc:docMk/>
            <pc:sldMk cId="701650248" sldId="289"/>
            <ac:spMk id="3" creationId="{8BA40F2D-D10F-10C0-F0FC-EEB26ECC9559}"/>
          </ac:spMkLst>
        </pc:spChg>
        <pc:spChg chg="mod">
          <ac:chgData name="Loic GUERIN" userId="c317bc51737383d6" providerId="LiveId" clId="{74A1A692-89FA-498A-9C2B-4B695CE1AD10}" dt="2024-05-25T11:26:23.124" v="3049" actId="20577"/>
          <ac:spMkLst>
            <pc:docMk/>
            <pc:sldMk cId="701650248" sldId="289"/>
            <ac:spMk id="4" creationId="{D887C5F4-DF73-69EA-1ACA-3023DCA451CF}"/>
          </ac:spMkLst>
        </pc:spChg>
      </pc:sldChg>
      <pc:sldChg chg="modSp mod ord">
        <pc:chgData name="Loic GUERIN" userId="c317bc51737383d6" providerId="LiveId" clId="{74A1A692-89FA-498A-9C2B-4B695CE1AD10}" dt="2024-05-25T11:28:40.571" v="3087" actId="20577"/>
        <pc:sldMkLst>
          <pc:docMk/>
          <pc:sldMk cId="3087129547" sldId="290"/>
        </pc:sldMkLst>
        <pc:spChg chg="mod">
          <ac:chgData name="Loic GUERIN" userId="c317bc51737383d6" providerId="LiveId" clId="{74A1A692-89FA-498A-9C2B-4B695CE1AD10}" dt="2024-05-10T12:37:37.431" v="507" actId="20577"/>
          <ac:spMkLst>
            <pc:docMk/>
            <pc:sldMk cId="3087129547" sldId="290"/>
            <ac:spMk id="2" creationId="{B7A77B6C-8223-F2BB-0ED6-9BCA6BB83FFF}"/>
          </ac:spMkLst>
        </pc:spChg>
        <pc:spChg chg="mod">
          <ac:chgData name="Loic GUERIN" userId="c317bc51737383d6" providerId="LiveId" clId="{74A1A692-89FA-498A-9C2B-4B695CE1AD10}" dt="2024-05-25T11:28:26.019" v="3077" actId="20577"/>
          <ac:spMkLst>
            <pc:docMk/>
            <pc:sldMk cId="3087129547" sldId="290"/>
            <ac:spMk id="3" creationId="{82947000-EEB9-FBAA-2F04-B97FDF654E35}"/>
          </ac:spMkLst>
        </pc:spChg>
        <pc:spChg chg="mod">
          <ac:chgData name="Loic GUERIN" userId="c317bc51737383d6" providerId="LiveId" clId="{74A1A692-89FA-498A-9C2B-4B695CE1AD10}" dt="2024-05-25T11:28:40.571" v="3087" actId="20577"/>
          <ac:spMkLst>
            <pc:docMk/>
            <pc:sldMk cId="3087129547" sldId="290"/>
            <ac:spMk id="4" creationId="{720756C7-B468-06BC-F3D6-BE2526B4D0A1}"/>
          </ac:spMkLst>
        </pc:spChg>
      </pc:sldChg>
      <pc:sldChg chg="addSp modSp new mod">
        <pc:chgData name="Loic GUERIN" userId="c317bc51737383d6" providerId="LiveId" clId="{74A1A692-89FA-498A-9C2B-4B695CE1AD10}" dt="2024-05-25T11:29:32.156" v="3105" actId="20577"/>
        <pc:sldMkLst>
          <pc:docMk/>
          <pc:sldMk cId="1100819226" sldId="291"/>
        </pc:sldMkLst>
        <pc:spChg chg="mod">
          <ac:chgData name="Loic GUERIN" userId="c317bc51737383d6" providerId="LiveId" clId="{74A1A692-89FA-498A-9C2B-4B695CE1AD10}" dt="2024-05-10T12:51:25.724" v="1080" actId="20577"/>
          <ac:spMkLst>
            <pc:docMk/>
            <pc:sldMk cId="1100819226" sldId="291"/>
            <ac:spMk id="2" creationId="{53D86891-FC34-2EA9-4238-7D0FFE05D214}"/>
          </ac:spMkLst>
        </pc:spChg>
        <pc:spChg chg="mod">
          <ac:chgData name="Loic GUERIN" userId="c317bc51737383d6" providerId="LiveId" clId="{74A1A692-89FA-498A-9C2B-4B695CE1AD10}" dt="2024-05-25T11:29:21.931" v="3095" actId="20577"/>
          <ac:spMkLst>
            <pc:docMk/>
            <pc:sldMk cId="1100819226" sldId="291"/>
            <ac:spMk id="3" creationId="{96D15802-1C05-77DA-CF2C-5E1BF30DC1E2}"/>
          </ac:spMkLst>
        </pc:spChg>
        <pc:spChg chg="mod">
          <ac:chgData name="Loic GUERIN" userId="c317bc51737383d6" providerId="LiveId" clId="{74A1A692-89FA-498A-9C2B-4B695CE1AD10}" dt="2024-05-25T11:29:32.156" v="3105" actId="20577"/>
          <ac:spMkLst>
            <pc:docMk/>
            <pc:sldMk cId="1100819226" sldId="291"/>
            <ac:spMk id="4" creationId="{7CE27022-5E65-C925-14B7-E1CDD928CF56}"/>
          </ac:spMkLst>
        </pc:spChg>
        <pc:picChg chg="add mod">
          <ac:chgData name="Loic GUERIN" userId="c317bc51737383d6" providerId="LiveId" clId="{74A1A692-89FA-498A-9C2B-4B695CE1AD10}" dt="2024-05-10T12:50:07.616" v="1035"/>
          <ac:picMkLst>
            <pc:docMk/>
            <pc:sldMk cId="1100819226" sldId="291"/>
            <ac:picMk id="6" creationId="{E55EA530-F263-8E87-5693-97C6673B7E99}"/>
          </ac:picMkLst>
        </pc:picChg>
        <pc:picChg chg="add mod">
          <ac:chgData name="Loic GUERIN" userId="c317bc51737383d6" providerId="LiveId" clId="{74A1A692-89FA-498A-9C2B-4B695CE1AD10}" dt="2024-05-10T12:50:29.364" v="1038"/>
          <ac:picMkLst>
            <pc:docMk/>
            <pc:sldMk cId="1100819226" sldId="291"/>
            <ac:picMk id="7" creationId="{508C5485-81EB-9188-721D-3DEC4253CB18}"/>
          </ac:picMkLst>
        </pc:picChg>
      </pc:sldChg>
      <pc:sldChg chg="addSp modSp new mod ord">
        <pc:chgData name="Loic GUERIN" userId="c317bc51737383d6" providerId="LiveId" clId="{74A1A692-89FA-498A-9C2B-4B695CE1AD10}" dt="2024-06-02T15:06:02.529" v="3116" actId="20577"/>
        <pc:sldMkLst>
          <pc:docMk/>
          <pc:sldMk cId="108878306" sldId="292"/>
        </pc:sldMkLst>
        <pc:spChg chg="mod">
          <ac:chgData name="Loic GUERIN" userId="c317bc51737383d6" providerId="LiveId" clId="{74A1A692-89FA-498A-9C2B-4B695CE1AD10}" dt="2024-05-10T12:57:32.163" v="1744" actId="20577"/>
          <ac:spMkLst>
            <pc:docMk/>
            <pc:sldMk cId="108878306" sldId="292"/>
            <ac:spMk id="2" creationId="{7A7B080D-387A-1011-2384-294CD7843AFE}"/>
          </ac:spMkLst>
        </pc:spChg>
        <pc:spChg chg="mod">
          <ac:chgData name="Loic GUERIN" userId="c317bc51737383d6" providerId="LiveId" clId="{74A1A692-89FA-498A-9C2B-4B695CE1AD10}" dt="2024-06-02T15:06:02.529" v="3116" actId="20577"/>
          <ac:spMkLst>
            <pc:docMk/>
            <pc:sldMk cId="108878306" sldId="292"/>
            <ac:spMk id="3" creationId="{BF032841-D70D-EF70-E745-2BDBAD45FC63}"/>
          </ac:spMkLst>
        </pc:spChg>
        <pc:picChg chg="add mod">
          <ac:chgData name="Loic GUERIN" userId="c317bc51737383d6" providerId="LiveId" clId="{74A1A692-89FA-498A-9C2B-4B695CE1AD10}" dt="2024-05-10T12:50:11.574" v="1036"/>
          <ac:picMkLst>
            <pc:docMk/>
            <pc:sldMk cId="108878306" sldId="292"/>
            <ac:picMk id="6" creationId="{D815532E-7860-227F-66E5-63EF6B7C4A24}"/>
          </ac:picMkLst>
        </pc:picChg>
        <pc:picChg chg="add mod">
          <ac:chgData name="Loic GUERIN" userId="c317bc51737383d6" providerId="LiveId" clId="{74A1A692-89FA-498A-9C2B-4B695CE1AD10}" dt="2024-05-10T12:50:24.392" v="1037"/>
          <ac:picMkLst>
            <pc:docMk/>
            <pc:sldMk cId="108878306" sldId="292"/>
            <ac:picMk id="7" creationId="{2141DE43-B875-AC91-98C7-E8E7FBA8CFDF}"/>
          </ac:picMkLst>
        </pc:picChg>
      </pc:sldChg>
      <pc:sldChg chg="new">
        <pc:chgData name="Loic GUERIN" userId="c317bc51737383d6" providerId="LiveId" clId="{74A1A692-89FA-498A-9C2B-4B695CE1AD10}" dt="2024-05-10T14:55:11.631" v="2239" actId="680"/>
        <pc:sldMkLst>
          <pc:docMk/>
          <pc:sldMk cId="3324794636" sldId="29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C2A301B-065B-4D82-94C5-2C5B2D7FA76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436C25ED-7171-4DBD-86DB-D1AC977B82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D830C9-F8DD-4FA2-9AFE-6CAE11795BFD}" type="datetimeFigureOut">
              <a:rPr lang="fr-FR" smtClean="0"/>
              <a:t>02/06/2024</a:t>
            </a:fld>
            <a:endParaRPr lang="fr-FR"/>
          </a:p>
        </p:txBody>
      </p:sp>
      <p:sp>
        <p:nvSpPr>
          <p:cNvPr id="4" name="Espace réservé du pied de page 3">
            <a:extLst>
              <a:ext uri="{FF2B5EF4-FFF2-40B4-BE49-F238E27FC236}">
                <a16:creationId xmlns:a16="http://schemas.microsoft.com/office/drawing/2014/main" id="{A11123FB-A5E1-481A-9F24-E834360EF1F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B0CE165-D9D8-464E-B737-2D0E05650D5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9A178D-2135-445B-8E1C-3B9650FC67A2}" type="slidenum">
              <a:rPr lang="fr-FR" smtClean="0"/>
              <a:t>‹#›</a:t>
            </a:fld>
            <a:endParaRPr lang="fr-FR"/>
          </a:p>
        </p:txBody>
      </p:sp>
    </p:spTree>
    <p:extLst>
      <p:ext uri="{BB962C8B-B14F-4D97-AF65-F5344CB8AC3E}">
        <p14:creationId xmlns:p14="http://schemas.microsoft.com/office/powerpoint/2010/main" val="2314643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AF9131-3D0D-4F44-B594-F9D6BB765F28}" type="datetimeFigureOut">
              <a:rPr lang="fr-FR" smtClean="0"/>
              <a:t>02/06/2024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350629-937E-41F6-862B-3EDCF9AD28FE}" type="slidenum">
              <a:rPr lang="fr-FR" smtClean="0"/>
              <a:t>‹#›</a:t>
            </a:fld>
            <a:endParaRPr lang="fr-FR"/>
          </a:p>
        </p:txBody>
      </p:sp>
    </p:spTree>
    <p:extLst>
      <p:ext uri="{BB962C8B-B14F-4D97-AF65-F5344CB8AC3E}">
        <p14:creationId xmlns:p14="http://schemas.microsoft.com/office/powerpoint/2010/main" val="23671733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sz="1800" b="0" i="0" u="none" strike="noStrike" baseline="0" dirty="0">
                <a:latin typeface="ACaslonPro-Regular"/>
              </a:rPr>
              <a:t>Après avoir achevé ce module, les utilisateurs sauront:</a:t>
            </a:r>
          </a:p>
          <a:p>
            <a:pPr algn="l"/>
            <a:r>
              <a:rPr lang="fr-FR" sz="1800" b="0" i="0" u="none" strike="noStrike" baseline="0" dirty="0">
                <a:latin typeface="EuropeanPiStd-3"/>
              </a:rPr>
              <a:t>#</a:t>
            </a:r>
            <a:r>
              <a:rPr lang="fr-FR" sz="1800" b="0" i="0" u="none" strike="noStrike" baseline="0" dirty="0">
                <a:latin typeface="ACaslonPro-Regular"/>
              </a:rPr>
              <a:t># Analyser les éléments de l’infraction de trafic illicite de migrants conformément au Protocole</a:t>
            </a:r>
          </a:p>
          <a:p>
            <a:pPr algn="l"/>
            <a:r>
              <a:rPr lang="fr-FR" sz="1800" b="0" i="0" u="none" strike="noStrike" baseline="0" dirty="0">
                <a:latin typeface="ACaslonPro-Regular"/>
              </a:rPr>
              <a:t>relatif au trafic illicite de migrants;</a:t>
            </a:r>
          </a:p>
          <a:p>
            <a:pPr algn="l"/>
            <a:r>
              <a:rPr lang="fr-FR" sz="1800" b="0" i="0" u="none" strike="noStrike" baseline="0" dirty="0">
                <a:latin typeface="EuropeanPiStd-3"/>
              </a:rPr>
              <a:t>#</a:t>
            </a:r>
            <a:r>
              <a:rPr lang="fr-FR" sz="1800" b="0" i="0" u="none" strike="noStrike" baseline="0" dirty="0">
                <a:latin typeface="ACaslonPro-Regular"/>
              </a:rPr>
              <a:t># Décrire les différentes formes du trafic illicite de migrants et des actes connexes;</a:t>
            </a:r>
          </a:p>
          <a:p>
            <a:pPr algn="l"/>
            <a:r>
              <a:rPr lang="fr-FR" sz="1800" b="0" i="0" u="none" strike="noStrike" baseline="0" dirty="0">
                <a:latin typeface="EuropeanPiStd-3"/>
              </a:rPr>
              <a:t>#</a:t>
            </a:r>
            <a:r>
              <a:rPr lang="fr-FR" sz="1800" b="0" i="0" u="none" strike="noStrike" baseline="0" dirty="0">
                <a:latin typeface="ACaslonPro-Regular"/>
              </a:rPr>
              <a:t># Définir et décrire le rôle des documents de voyage ou d’identité frauduleux dans le trafic</a:t>
            </a:r>
          </a:p>
          <a:p>
            <a:pPr algn="l"/>
            <a:r>
              <a:rPr lang="en-GB" sz="1800" b="0" i="0" u="none" strike="noStrike" baseline="0" dirty="0" err="1">
                <a:latin typeface="ACaslonPro-Regular"/>
              </a:rPr>
              <a:t>illicite</a:t>
            </a:r>
            <a:r>
              <a:rPr lang="en-GB" sz="1800" b="0" i="0" u="none" strike="noStrike" baseline="0" dirty="0">
                <a:latin typeface="ACaslonPro-Regular"/>
              </a:rPr>
              <a:t> de migrants;</a:t>
            </a:r>
          </a:p>
          <a:p>
            <a:pPr algn="l"/>
            <a:r>
              <a:rPr lang="fr-FR" sz="1800" b="0" i="0" u="none" strike="noStrike" baseline="0" dirty="0">
                <a:latin typeface="EuropeanPiStd-3"/>
              </a:rPr>
              <a:t>#</a:t>
            </a:r>
            <a:r>
              <a:rPr lang="fr-FR" sz="1800" b="0" i="0" u="none" strike="noStrike" baseline="0" dirty="0">
                <a:latin typeface="ACaslonPro-Regular"/>
              </a:rPr>
              <a:t># Décrire comment un passeur peut permettre le séjour d’un migrant objet d’un trafic illicite</a:t>
            </a:r>
          </a:p>
          <a:p>
            <a:pPr algn="l"/>
            <a:r>
              <a:rPr lang="fr-FR" sz="1800" b="0" i="0" u="none" strike="noStrike" baseline="0" dirty="0">
                <a:latin typeface="ACaslonPro-Regular"/>
              </a:rPr>
              <a:t>dans un pays dont il n’est ni un ressortissant ni un résident permanent;</a:t>
            </a:r>
          </a:p>
          <a:p>
            <a:pPr algn="l"/>
            <a:r>
              <a:rPr lang="fr-FR" sz="1800" b="0" i="0" u="none" strike="noStrike" baseline="0" dirty="0">
                <a:latin typeface="EuropeanPiStd-3"/>
              </a:rPr>
              <a:t>#</a:t>
            </a:r>
            <a:r>
              <a:rPr lang="fr-FR" sz="1800" b="0" i="0" u="none" strike="noStrike" baseline="0" dirty="0">
                <a:latin typeface="ACaslonPro-Regular"/>
              </a:rPr>
              <a:t># Comprendre la différence entre un trafic ad hoc et un trafic par étape organisé au préalable;</a:t>
            </a:r>
          </a:p>
          <a:p>
            <a:pPr algn="l"/>
            <a:r>
              <a:rPr lang="fr-FR" sz="1800" b="0" i="0" u="none" strike="noStrike" baseline="0" dirty="0">
                <a:latin typeface="EuropeanPiStd-3"/>
              </a:rPr>
              <a:t>#</a:t>
            </a:r>
            <a:r>
              <a:rPr lang="fr-FR" sz="1800" b="0" i="0" u="none" strike="noStrike" baseline="0" dirty="0">
                <a:latin typeface="ACaslonPro-Regular"/>
              </a:rPr>
              <a:t># Décrire les rôles des différents acteurs intervenant dans le trafic illicite de migrants;</a:t>
            </a:r>
          </a:p>
          <a:p>
            <a:pPr algn="l"/>
            <a:r>
              <a:rPr lang="fr-FR" sz="1800" b="0" i="0" u="none" strike="noStrike" baseline="0" dirty="0">
                <a:latin typeface="EuropeanPiStd-3"/>
              </a:rPr>
              <a:t>#</a:t>
            </a:r>
            <a:r>
              <a:rPr lang="fr-FR" sz="1800" b="0" i="0" u="none" strike="noStrike" baseline="0" dirty="0">
                <a:latin typeface="ACaslonPro-Regular"/>
              </a:rPr>
              <a:t># Expliquer quels actes le Protocole relatif au trafic illicite de migrants ne considère pas</a:t>
            </a:r>
          </a:p>
          <a:p>
            <a:pPr algn="l"/>
            <a:r>
              <a:rPr lang="fr-FR" sz="1800" b="0" i="0" u="none" strike="noStrike" baseline="0" dirty="0">
                <a:latin typeface="ACaslonPro-Regular"/>
              </a:rPr>
              <a:t>comme du trafic illicite de migrants.</a:t>
            </a:r>
          </a:p>
          <a:p>
            <a:pPr algn="l"/>
            <a:r>
              <a:rPr lang="en-GB" sz="1800" b="1" i="0" u="none" strike="noStrike" baseline="0" dirty="0">
                <a:latin typeface="GillSansStd-Bold"/>
              </a:rPr>
              <a:t>2.</a:t>
            </a:r>
            <a:endParaRPr lang="fr-FR" dirty="0"/>
          </a:p>
        </p:txBody>
      </p:sp>
      <p:sp>
        <p:nvSpPr>
          <p:cNvPr id="4" name="Espace réservé du numéro de diapositive 3"/>
          <p:cNvSpPr>
            <a:spLocks noGrp="1"/>
          </p:cNvSpPr>
          <p:nvPr>
            <p:ph type="sldNum" sz="quarter" idx="10"/>
          </p:nvPr>
        </p:nvSpPr>
        <p:spPr/>
        <p:txBody>
          <a:bodyPr/>
          <a:lstStyle/>
          <a:p>
            <a:fld id="{D62D56D2-939A-471C-AAC8-19B0D836445E}" type="slidenum">
              <a:rPr lang="fr-FR" smtClean="0"/>
              <a:t>1</a:t>
            </a:fld>
            <a:endParaRPr lang="fr-FR"/>
          </a:p>
        </p:txBody>
      </p:sp>
    </p:spTree>
    <p:extLst>
      <p:ext uri="{BB962C8B-B14F-4D97-AF65-F5344CB8AC3E}">
        <p14:creationId xmlns:p14="http://schemas.microsoft.com/office/powerpoint/2010/main" val="61466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200" b="0" i="0" u="none" strike="noStrike" baseline="0" dirty="0">
                <a:latin typeface="MinisterEFOP-Book"/>
              </a:rPr>
              <a:t>Les affaires de traite des personnes comme de trafic de migrants peuvent ressortir d’un certain nombre de juridictions propres à un Etat ou à plusieurs.</a:t>
            </a:r>
          </a:p>
          <a:p>
            <a:pPr algn="l"/>
            <a:r>
              <a:rPr lang="fr-FR" sz="1200" b="0" i="0" u="none" strike="noStrike" baseline="0" dirty="0">
                <a:latin typeface="MinisterEFOP-Book"/>
              </a:rPr>
              <a:t>Dans ce cas, il faudra décider laquelle aura compétence pour les poursuites.  Un certain nombre de principes devraient guider cette décision.</a:t>
            </a:r>
          </a:p>
          <a:p>
            <a:pPr algn="l"/>
            <a:r>
              <a:rPr lang="fr-FR" sz="1200" b="0" i="0" u="none" strike="noStrike" baseline="0" dirty="0">
                <a:latin typeface="MinisterEFOP-Book"/>
              </a:rPr>
              <a:t>Il est très important d’identifier dès que vous le pourrez l’éventualité que l’affaire puisse </a:t>
            </a:r>
            <a:r>
              <a:rPr lang="en-GB" sz="1200" b="0" i="0" u="none" strike="noStrike" baseline="0" dirty="0" err="1">
                <a:latin typeface="MinisterEFOP-Book"/>
              </a:rPr>
              <a:t>relever</a:t>
            </a:r>
            <a:r>
              <a:rPr lang="en-GB" sz="1200" b="0" i="0" u="none" strike="noStrike" baseline="0" dirty="0">
                <a:latin typeface="MinisterEFOP-Book"/>
              </a:rPr>
              <a:t> de </a:t>
            </a:r>
            <a:r>
              <a:rPr lang="en-GB" sz="1200" b="0" i="0" u="none" strike="noStrike" baseline="0" dirty="0" err="1">
                <a:latin typeface="MinisterEFOP-Book"/>
              </a:rPr>
              <a:t>plusieurs</a:t>
            </a:r>
            <a:r>
              <a:rPr lang="en-GB" sz="1200" b="0" i="0" u="none" strike="noStrike" baseline="0" dirty="0">
                <a:latin typeface="MinisterEFOP-Book"/>
              </a:rPr>
              <a:t> </a:t>
            </a:r>
            <a:r>
              <a:rPr lang="en-GB" sz="1200" b="0" i="0" u="none" strike="noStrike" baseline="0" dirty="0" err="1">
                <a:latin typeface="MinisterEFOP-Book"/>
              </a:rPr>
              <a:t>compétences</a:t>
            </a:r>
            <a:r>
              <a:rPr lang="en-GB" sz="1200" b="0" i="0" u="none" strike="noStrike" baseline="0" dirty="0">
                <a:latin typeface="MinisterEFOP-Book"/>
              </a:rPr>
              <a:t>.</a:t>
            </a:r>
          </a:p>
          <a:p>
            <a:pPr algn="l"/>
            <a:r>
              <a:rPr lang="fr-FR" sz="1200" b="0" i="0" u="none" strike="noStrike" baseline="0" dirty="0">
                <a:latin typeface="MinisterEFOP-Book"/>
              </a:rPr>
              <a:t>Une fois cette possibilité établie, l’étape suivante consistera à se demander quel est le meilleur cadre pour les poursuites. Toute décision relative au meilleur choix de compétence pour les poursuites devra être prise au cas par cas, en prenant en considération tous les facteurs </a:t>
            </a:r>
            <a:r>
              <a:rPr lang="en-GB" sz="1200" b="0" i="0" u="none" strike="noStrike" baseline="0" dirty="0" err="1">
                <a:latin typeface="MinisterEFOP-Book"/>
              </a:rPr>
              <a:t>pertinents</a:t>
            </a:r>
            <a:r>
              <a:rPr lang="en-GB" sz="1200" b="0" i="0" u="none" strike="noStrike" baseline="0" dirty="0">
                <a:latin typeface="MinisterEFOP-Book"/>
              </a:rPr>
              <a:t>.</a:t>
            </a:r>
          </a:p>
          <a:p>
            <a:pPr algn="l"/>
            <a:r>
              <a:rPr lang="fr-FR" sz="1200" b="0" i="0" u="none" strike="noStrike" baseline="0" dirty="0">
                <a:latin typeface="MinisterEFOP-Book"/>
              </a:rPr>
              <a:t>Le principe de base sous-jacent à toute décision est qu’une personne ne doit pas être poursuivie plus d’une fois pour le même comportement criminel. Cela s’applique même lorsqu’une personne a été lavée des accusations relatives à ce comportement dans une autre juridiction.</a:t>
            </a:r>
          </a:p>
          <a:p>
            <a:pPr algn="l"/>
            <a:r>
              <a:rPr lang="fr-FR" sz="1200" b="0" i="0" u="none" strike="noStrike" baseline="0" dirty="0">
                <a:latin typeface="MinisterEFOP-Book"/>
              </a:rPr>
              <a:t>C’est le principe dit </a:t>
            </a:r>
            <a:r>
              <a:rPr lang="fr-FR" sz="1200" b="0" i="1" u="none" strike="noStrike" baseline="0" dirty="0">
                <a:latin typeface="MinisterEFOP-BookItalic"/>
              </a:rPr>
              <a:t>ne bis in idem </a:t>
            </a:r>
            <a:r>
              <a:rPr lang="fr-FR" sz="1200" b="0" i="0" u="none" strike="noStrike" baseline="0" dirty="0">
                <a:latin typeface="MinisterEFOP-Book"/>
              </a:rPr>
              <a:t>ou autorité de la chose jugée. Les poursuites devraient être conduites dans l’aire de compétence où ont été commis la majorité des actes criminels, ou là où ont eu lieu la majorité des pertes. Dans les affaires de traite, il s’agit souvent, mais pas automatiquement, du lieu de destination, qui a été le théâtre de l’exploitation. Les facteurs suivants devraient être pris en considération:</a:t>
            </a:r>
            <a:endParaRPr lang="en-GB" dirty="0"/>
          </a:p>
          <a:p>
            <a:pPr algn="l"/>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2</a:t>
            </a:fld>
            <a:endParaRPr lang="fr-FR"/>
          </a:p>
        </p:txBody>
      </p:sp>
    </p:spTree>
    <p:extLst>
      <p:ext uri="{BB962C8B-B14F-4D97-AF65-F5344CB8AC3E}">
        <p14:creationId xmlns:p14="http://schemas.microsoft.com/office/powerpoint/2010/main" val="3681420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MinisterEFOP-Book"/>
              </a:rPr>
              <a:t>Il peut être difficile, au premier abord et en pratique, de distinguer entre ces deux infractions. Dans bien des cas, les victimes de la traite des personnes risquent d’avoir d’abord été des migrants objets d’un trafic illicite. C’est pourquoi les enquêtes relatives à des affaires de traite des personnes auront parfois besoin de s’appuyer sur des mesures de lutte contre le trafic illicite. Il est cependant crucial que les personnes chargées d’enquêter sur les affaires de trafic soient familiarisées avec le crime de traite des personnes, car les conséquences qu’il y aurait à agir dans une affaire de traite des personnes comme s’il s’agissait d’un cas de trafic illicite de migrants peuvent être très graves pour la victime.</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3</a:t>
            </a:fld>
            <a:endParaRPr lang="fr-FR"/>
          </a:p>
        </p:txBody>
      </p:sp>
    </p:spTree>
    <p:extLst>
      <p:ext uri="{BB962C8B-B14F-4D97-AF65-F5344CB8AC3E}">
        <p14:creationId xmlns:p14="http://schemas.microsoft.com/office/powerpoint/2010/main" val="3995563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dirty="0"/>
              <a:t>IL</a:t>
            </a:r>
            <a:r>
              <a:rPr lang="en-GB" baseline="0" dirty="0"/>
              <a:t> </a:t>
            </a:r>
            <a:r>
              <a:rPr lang="en-GB" baseline="0" dirty="0" err="1"/>
              <a:t>s’agit</a:t>
            </a:r>
            <a:r>
              <a:rPr lang="en-GB" baseline="0" dirty="0"/>
              <a:t> des </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4</a:t>
            </a:fld>
            <a:endParaRPr lang="fr-FR"/>
          </a:p>
        </p:txBody>
      </p:sp>
    </p:spTree>
    <p:extLst>
      <p:ext uri="{BB962C8B-B14F-4D97-AF65-F5344CB8AC3E}">
        <p14:creationId xmlns:p14="http://schemas.microsoft.com/office/powerpoint/2010/main" val="1686112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Conclusio</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6</a:t>
            </a:fld>
            <a:endParaRPr lang="fr-FR"/>
          </a:p>
        </p:txBody>
      </p:sp>
    </p:spTree>
    <p:extLst>
      <p:ext uri="{BB962C8B-B14F-4D97-AF65-F5344CB8AC3E}">
        <p14:creationId xmlns:p14="http://schemas.microsoft.com/office/powerpoint/2010/main" val="2433697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C350629-937E-41F6-862B-3EDCF9AD28FE}" type="slidenum">
              <a:rPr lang="fr-FR" smtClean="0"/>
              <a:t>8</a:t>
            </a:fld>
            <a:endParaRPr lang="fr-FR"/>
          </a:p>
        </p:txBody>
      </p:sp>
    </p:spTree>
    <p:extLst>
      <p:ext uri="{BB962C8B-B14F-4D97-AF65-F5344CB8AC3E}">
        <p14:creationId xmlns:p14="http://schemas.microsoft.com/office/powerpoint/2010/main" val="1039467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873790554"/>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243175777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19266793"/>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6451710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427325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456960458"/>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06075319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688875509"/>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uverture">
    <p:bg>
      <p:bgPr>
        <a:solidFill>
          <a:srgbClr val="273B70"/>
        </a:solidFill>
        <a:effectLst/>
      </p:bgPr>
    </p:bg>
    <p:spTree>
      <p:nvGrpSpPr>
        <p:cNvPr id="1" name=""/>
        <p:cNvGrpSpPr/>
        <p:nvPr/>
      </p:nvGrpSpPr>
      <p:grpSpPr>
        <a:xfrm>
          <a:off x="0" y="0"/>
          <a:ext cx="0" cy="0"/>
          <a:chOff x="0" y="0"/>
          <a:chExt cx="0" cy="0"/>
        </a:xfrm>
      </p:grpSpPr>
      <p:pic>
        <p:nvPicPr>
          <p:cNvPr id="14" name="Image 13">
            <a:extLst>
              <a:ext uri="{FF2B5EF4-FFF2-40B4-BE49-F238E27FC236}">
                <a16:creationId xmlns:a16="http://schemas.microsoft.com/office/drawing/2014/main" id="{89B20B4D-23E6-F84C-8713-D05F2E28FC9C}"/>
              </a:ext>
            </a:extLst>
          </p:cNvPr>
          <p:cNvPicPr>
            <a:picLocks noChangeAspect="1"/>
          </p:cNvPicPr>
          <p:nvPr userDrawn="1"/>
        </p:nvPicPr>
        <p:blipFill>
          <a:blip r:embed="rId2"/>
          <a:stretch>
            <a:fillRect/>
          </a:stretch>
        </p:blipFill>
        <p:spPr>
          <a:xfrm>
            <a:off x="0" y="4895"/>
            <a:ext cx="12190917" cy="5920496"/>
          </a:xfrm>
          <a:prstGeom prst="rect">
            <a:avLst/>
          </a:prstGeom>
        </p:spPr>
      </p:pic>
      <p:sp>
        <p:nvSpPr>
          <p:cNvPr id="8" name="Subtitle 2"/>
          <p:cNvSpPr>
            <a:spLocks noGrp="1"/>
          </p:cNvSpPr>
          <p:nvPr>
            <p:ph type="subTitle" idx="1"/>
          </p:nvPr>
        </p:nvSpPr>
        <p:spPr>
          <a:xfrm>
            <a:off x="1338412" y="3267704"/>
            <a:ext cx="7820258" cy="1502077"/>
          </a:xfrm>
        </p:spPr>
        <p:txBody>
          <a:bodyPr/>
          <a:lstStyle>
            <a:lvl1pPr marL="0" indent="0" algn="ctr">
              <a:buNone/>
              <a:defRPr sz="2177"/>
            </a:lvl1pPr>
            <a:lvl2pPr marL="414772" indent="0" algn="ctr">
              <a:buNone/>
              <a:defRPr sz="1814"/>
            </a:lvl2pPr>
            <a:lvl3pPr marL="829544" indent="0" algn="ctr">
              <a:buNone/>
              <a:defRPr sz="1633"/>
            </a:lvl3pPr>
            <a:lvl4pPr marL="1244316" indent="0" algn="ctr">
              <a:buNone/>
              <a:defRPr sz="1452"/>
            </a:lvl4pPr>
            <a:lvl5pPr marL="1659087" indent="0" algn="ctr">
              <a:buNone/>
              <a:defRPr sz="1452"/>
            </a:lvl5pPr>
            <a:lvl6pPr marL="2073859" indent="0" algn="ctr">
              <a:buNone/>
              <a:defRPr sz="1452"/>
            </a:lvl6pPr>
            <a:lvl7pPr marL="2488631" indent="0" algn="ctr">
              <a:buNone/>
              <a:defRPr sz="1452"/>
            </a:lvl7pPr>
            <a:lvl8pPr marL="2903403" indent="0" algn="ctr">
              <a:buNone/>
              <a:defRPr sz="1452"/>
            </a:lvl8pPr>
            <a:lvl9pPr marL="3318175" indent="0" algn="ctr">
              <a:buNone/>
              <a:defRPr sz="1452"/>
            </a:lvl9pPr>
          </a:lstStyle>
          <a:p>
            <a:r>
              <a:rPr lang="fr-FR"/>
              <a:t>Cliquez pour modifier le style des sous-titres du masque</a:t>
            </a:r>
            <a:endParaRPr lang="en-US" dirty="0"/>
          </a:p>
        </p:txBody>
      </p:sp>
      <p:pic>
        <p:nvPicPr>
          <p:cNvPr id="21" name="Image 20"/>
          <p:cNvPicPr>
            <a:picLocks noChangeAspect="1"/>
          </p:cNvPicPr>
          <p:nvPr userDrawn="1"/>
        </p:nvPicPr>
        <p:blipFill>
          <a:blip r:embed="rId3"/>
          <a:stretch>
            <a:fillRect/>
          </a:stretch>
        </p:blipFill>
        <p:spPr>
          <a:xfrm>
            <a:off x="2530" y="5925391"/>
            <a:ext cx="12185855" cy="932609"/>
          </a:xfrm>
          <a:prstGeom prst="rect">
            <a:avLst/>
          </a:prstGeom>
        </p:spPr>
      </p:pic>
      <p:sp>
        <p:nvSpPr>
          <p:cNvPr id="13" name="Espace réservé de la date 3"/>
          <p:cNvSpPr txBox="1">
            <a:spLocks/>
          </p:cNvSpPr>
          <p:nvPr userDrawn="1"/>
        </p:nvSpPr>
        <p:spPr>
          <a:xfrm>
            <a:off x="725693" y="6155966"/>
            <a:ext cx="815354" cy="331235"/>
          </a:xfrm>
          <a:prstGeom prst="rect">
            <a:avLst/>
          </a:prstGeom>
        </p:spPr>
        <p:txBody>
          <a:bodyPr vert="horz" lIns="82953" tIns="41476" rIns="82953" bIns="41476" rtlCol="0" anchor="ctr"/>
          <a:lstStyle>
            <a:defPPr>
              <a:defRPr lang="fr-FR"/>
            </a:defPPr>
            <a:lvl1pPr marL="0" algn="l" defTabSz="914400" rtl="0" eaLnBrk="1" latinLnBrk="0" hangingPunct="1">
              <a:defRPr sz="1051" b="1" kern="1200">
                <a:solidFill>
                  <a:srgbClr val="263972"/>
                </a:solidFill>
                <a:latin typeface="Helvetica Neue" charset="0"/>
                <a:ea typeface="Helvetica Neue" charset="0"/>
                <a:cs typeface="Helvetica Neue"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Expertise France</a:t>
            </a:r>
          </a:p>
        </p:txBody>
      </p:sp>
      <p:sp>
        <p:nvSpPr>
          <p:cNvPr id="15" name="Espace réservé du numéro de diapositive 5"/>
          <p:cNvSpPr txBox="1">
            <a:spLocks/>
          </p:cNvSpPr>
          <p:nvPr userDrawn="1"/>
        </p:nvSpPr>
        <p:spPr>
          <a:xfrm>
            <a:off x="9043266" y="6127936"/>
            <a:ext cx="2407159" cy="391606"/>
          </a:xfrm>
          <a:prstGeom prst="rect">
            <a:avLst/>
          </a:prstGeom>
        </p:spPr>
        <p:txBody>
          <a:bodyPr vert="horz" lIns="82953" tIns="41476" rIns="82953" bIns="41476" rtlCol="0" anchor="ctr"/>
          <a:lstStyle>
            <a:defPPr>
              <a:defRPr lang="fr-FR"/>
            </a:defPPr>
            <a:lvl1pPr marL="0" algn="r" defTabSz="914400" rtl="0" eaLnBrk="1" latinLnBrk="0" hangingPunct="1">
              <a:defRPr lang="fr-FR" sz="1200" b="1" kern="1200" smtClean="0">
                <a:solidFill>
                  <a:srgbClr val="263972"/>
                </a:solidFill>
                <a:effectLst/>
                <a:latin typeface="Helvetica Neue" charset="0"/>
                <a:ea typeface="Helvetica Neue" charset="0"/>
                <a:cs typeface="Helvetica Neue"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Document confidentiel</a:t>
            </a:r>
          </a:p>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ne peut être reproduit ni diffusé</a:t>
            </a:r>
          </a:p>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sans accord préalable</a:t>
            </a:r>
          </a:p>
        </p:txBody>
      </p:sp>
      <p:sp>
        <p:nvSpPr>
          <p:cNvPr id="20" name="Titre 19"/>
          <p:cNvSpPr>
            <a:spLocks noGrp="1"/>
          </p:cNvSpPr>
          <p:nvPr>
            <p:ph type="title" hasCustomPrompt="1"/>
          </p:nvPr>
        </p:nvSpPr>
        <p:spPr>
          <a:xfrm>
            <a:off x="1003767" y="2112094"/>
            <a:ext cx="7783538" cy="1325563"/>
          </a:xfrm>
        </p:spPr>
        <p:txBody>
          <a:bodyPr/>
          <a:lstStyle>
            <a:lvl1pPr>
              <a:defRPr baseline="0">
                <a:latin typeface="Arial" panose="020B0604020202020204" pitchFamily="34" charset="0"/>
                <a:cs typeface="Arial" panose="020B0604020202020204" pitchFamily="34" charset="0"/>
              </a:defRPr>
            </a:lvl1pPr>
          </a:lstStyle>
          <a:p>
            <a:r>
              <a:rPr lang="fr-FR" dirty="0"/>
              <a:t>Titre de la présentation</a:t>
            </a:r>
          </a:p>
        </p:txBody>
      </p:sp>
      <p:sp>
        <p:nvSpPr>
          <p:cNvPr id="23" name="Espace réservé du texte 22"/>
          <p:cNvSpPr>
            <a:spLocks noGrp="1"/>
          </p:cNvSpPr>
          <p:nvPr>
            <p:ph type="body" sz="quarter" idx="10" hasCustomPrompt="1"/>
          </p:nvPr>
        </p:nvSpPr>
        <p:spPr>
          <a:xfrm>
            <a:off x="1807175" y="6194313"/>
            <a:ext cx="1832137" cy="225432"/>
          </a:xfrm>
        </p:spPr>
        <p:txBody>
          <a:bodyPr/>
          <a:lstStyle>
            <a:lvl1pPr>
              <a:defRPr baseline="0">
                <a:latin typeface="Arial" panose="020B0604020202020204" pitchFamily="34" charset="0"/>
                <a:cs typeface="Arial" panose="020B0604020202020204" pitchFamily="34" charset="0"/>
              </a:defRPr>
            </a:lvl1pPr>
          </a:lstStyle>
          <a:p>
            <a:r>
              <a:rPr lang="fr-FR" sz="816" dirty="0"/>
              <a:t>Présentation Powerpoint </a:t>
            </a:r>
            <a:r>
              <a:rPr lang="fr-FR" sz="816" dirty="0">
                <a:solidFill>
                  <a:srgbClr val="263972"/>
                </a:solidFill>
              </a:rPr>
              <a:t>Mai 2019</a:t>
            </a:r>
            <a:endParaRPr lang="fr-FR" sz="816" dirty="0"/>
          </a:p>
        </p:txBody>
      </p:sp>
      <p:sp>
        <p:nvSpPr>
          <p:cNvPr id="4" name="Rectangle 3"/>
          <p:cNvSpPr/>
          <p:nvPr userDrawn="1"/>
        </p:nvSpPr>
        <p:spPr>
          <a:xfrm>
            <a:off x="1" y="0"/>
            <a:ext cx="12192000" cy="9477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9544" rtl="0" eaLnBrk="1" fontAlgn="auto" latinLnBrk="0" hangingPunct="1">
              <a:lnSpc>
                <a:spcPct val="100000"/>
              </a:lnSpc>
              <a:spcBef>
                <a:spcPts val="0"/>
              </a:spcBef>
              <a:spcAft>
                <a:spcPts val="0"/>
              </a:spcAft>
              <a:buClrTx/>
              <a:buSzTx/>
              <a:buFontTx/>
              <a:buNone/>
              <a:tabLst/>
              <a:defRPr/>
            </a:pPr>
            <a:endParaRPr kumimoji="0" lang="fr-FR" sz="1633"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Imag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5837" y="4895"/>
            <a:ext cx="1308152" cy="942900"/>
          </a:xfrm>
          <a:prstGeom prst="rect">
            <a:avLst/>
          </a:prstGeom>
        </p:spPr>
      </p:pic>
      <p:pic>
        <p:nvPicPr>
          <p:cNvPr id="5" name="Image 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10217" y="0"/>
            <a:ext cx="2258345" cy="919818"/>
          </a:xfrm>
          <a:prstGeom prst="rect">
            <a:avLst/>
          </a:prstGeom>
        </p:spPr>
      </p:pic>
    </p:spTree>
    <p:extLst>
      <p:ext uri="{BB962C8B-B14F-4D97-AF65-F5344CB8AC3E}">
        <p14:creationId xmlns:p14="http://schemas.microsoft.com/office/powerpoint/2010/main" val="2556403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Page inter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5" name="Slide Number Placeholder 4"/>
          <p:cNvSpPr>
            <a:spLocks noGrp="1"/>
          </p:cNvSpPr>
          <p:nvPr>
            <p:ph type="sldNum" sz="quarter" idx="12"/>
          </p:nvPr>
        </p:nvSpPr>
        <p:spPr>
          <a:xfrm>
            <a:off x="10906812" y="6375679"/>
            <a:ext cx="523188" cy="345796"/>
          </a:xfrm>
        </p:spPr>
        <p:txBody>
          <a:bodyPr/>
          <a:lstStyle/>
          <a:p>
            <a:fld id="{704DD884-1421-4063-BD41-863B1C173EB3}" type="slidenum">
              <a:rPr lang="fr-FR" smtClean="0"/>
              <a:t>‹#›</a:t>
            </a:fld>
            <a:endParaRPr lang="fr-FR"/>
          </a:p>
        </p:txBody>
      </p:sp>
      <p:sp>
        <p:nvSpPr>
          <p:cNvPr id="6" name="Espace réservé du pied de page 4">
            <a:extLst>
              <a:ext uri="{FF2B5EF4-FFF2-40B4-BE49-F238E27FC236}">
                <a16:creationId xmlns:a16="http://schemas.microsoft.com/office/drawing/2014/main" id="{98EDD929-02C2-4AE7-86A5-81AFC61A0A86}"/>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pic>
        <p:nvPicPr>
          <p:cNvPr id="10" name="Image 9" descr="Une image contenant clipart&#10;&#10;Description générée avec un niveau de confiance élevé">
            <a:extLst>
              <a:ext uri="{FF2B5EF4-FFF2-40B4-BE49-F238E27FC236}">
                <a16:creationId xmlns:a16="http://schemas.microsoft.com/office/drawing/2014/main" id="{8325D181-5D48-44B8-9B11-363384108F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1173" y="6178570"/>
            <a:ext cx="799026" cy="542905"/>
          </a:xfrm>
          <a:prstGeom prst="rect">
            <a:avLst/>
          </a:prstGeom>
        </p:spPr>
      </p:pic>
      <p:pic>
        <p:nvPicPr>
          <p:cNvPr id="12" name="Image 11">
            <a:extLst>
              <a:ext uri="{FF2B5EF4-FFF2-40B4-BE49-F238E27FC236}">
                <a16:creationId xmlns:a16="http://schemas.microsoft.com/office/drawing/2014/main" id="{39BEF09E-FFCA-4E53-B24E-80BF7B8B3F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4806" y="6182936"/>
            <a:ext cx="711468" cy="538540"/>
          </a:xfrm>
          <a:prstGeom prst="rect">
            <a:avLst/>
          </a:prstGeom>
        </p:spPr>
      </p:pic>
      <p:pic>
        <p:nvPicPr>
          <p:cNvPr id="14" name="Image 13" descr="Une image contenant clipart&#10;&#10;Description générée avec un niveau de confiance très élevé">
            <a:extLst>
              <a:ext uri="{FF2B5EF4-FFF2-40B4-BE49-F238E27FC236}">
                <a16:creationId xmlns:a16="http://schemas.microsoft.com/office/drawing/2014/main" id="{AFDF02EA-06BF-44D4-88A8-137678BFFB2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93290" y="6178571"/>
            <a:ext cx="1198940" cy="599470"/>
          </a:xfrm>
          <a:prstGeom prst="rect">
            <a:avLst/>
          </a:prstGeom>
        </p:spPr>
      </p:pic>
      <p:sp>
        <p:nvSpPr>
          <p:cNvPr id="16" name="Espace réservé pour une image  15">
            <a:extLst>
              <a:ext uri="{FF2B5EF4-FFF2-40B4-BE49-F238E27FC236}">
                <a16:creationId xmlns:a16="http://schemas.microsoft.com/office/drawing/2014/main" id="{E027E2BF-1B20-4361-B614-2C147C79A74C}"/>
              </a:ext>
            </a:extLst>
          </p:cNvPr>
          <p:cNvSpPr>
            <a:spLocks noGrp="1"/>
          </p:cNvSpPr>
          <p:nvPr>
            <p:ph type="pic" sz="quarter" idx="14" hasCustomPrompt="1"/>
          </p:nvPr>
        </p:nvSpPr>
        <p:spPr>
          <a:xfrm>
            <a:off x="7796213" y="6284561"/>
            <a:ext cx="2836862" cy="436914"/>
          </a:xfrm>
        </p:spPr>
        <p:txBody>
          <a:bodyPr>
            <a:normAutofit/>
          </a:bodyPr>
          <a:lstStyle>
            <a:lvl1pPr marL="0" indent="0">
              <a:buNone/>
              <a:defRPr sz="1100"/>
            </a:lvl1pPr>
          </a:lstStyle>
          <a:p>
            <a:r>
              <a:rPr lang="fr-FR" dirty="0"/>
              <a:t>AT: </a:t>
            </a:r>
          </a:p>
        </p:txBody>
      </p:sp>
      <p:pic>
        <p:nvPicPr>
          <p:cNvPr id="18" name="Image 17" descr="Une image contenant clipart&#10;&#10;Description générée avec un niveau de confiance élevé">
            <a:extLst>
              <a:ext uri="{FF2B5EF4-FFF2-40B4-BE49-F238E27FC236}">
                <a16:creationId xmlns:a16="http://schemas.microsoft.com/office/drawing/2014/main" id="{F77BF0D1-EF0D-4648-8DEE-CA5DADD7223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626015" y="6307136"/>
            <a:ext cx="552101" cy="436914"/>
          </a:xfrm>
          <a:prstGeom prst="rect">
            <a:avLst/>
          </a:prstGeom>
        </p:spPr>
      </p:pic>
      <p:pic>
        <p:nvPicPr>
          <p:cNvPr id="20" name="Image 19">
            <a:extLst>
              <a:ext uri="{FF2B5EF4-FFF2-40B4-BE49-F238E27FC236}">
                <a16:creationId xmlns:a16="http://schemas.microsoft.com/office/drawing/2014/main" id="{73B44BBD-C853-48B6-99F6-1029A8960D33}"/>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l="7926" t="30199" r="5674" b="38470"/>
          <a:stretch/>
        </p:blipFill>
        <p:spPr>
          <a:xfrm>
            <a:off x="8305217" y="6284561"/>
            <a:ext cx="1168981" cy="423902"/>
          </a:xfrm>
          <a:prstGeom prst="rect">
            <a:avLst/>
          </a:prstGeom>
        </p:spPr>
      </p:pic>
    </p:spTree>
    <p:extLst>
      <p:ext uri="{BB962C8B-B14F-4D97-AF65-F5344CB8AC3E}">
        <p14:creationId xmlns:p14="http://schemas.microsoft.com/office/powerpoint/2010/main" val="1085820625"/>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3144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7" name="Slide Number Placeholder 6"/>
          <p:cNvSpPr>
            <a:spLocks noGrp="1"/>
          </p:cNvSpPr>
          <p:nvPr>
            <p:ph type="sldNum" sz="quarter" idx="12"/>
          </p:nvPr>
        </p:nvSpPr>
        <p:spPr>
          <a:xfrm>
            <a:off x="5687568" y="6375679"/>
            <a:ext cx="1234440" cy="345796"/>
          </a:xfrm>
        </p:spPr>
        <p:txBody>
          <a:bodyPr/>
          <a:lstStyle/>
          <a:p>
            <a:fld id="{704DD884-1421-4063-BD41-863B1C173EB3}" type="slidenum">
              <a:rPr lang="fr-FR" smtClean="0"/>
              <a:t>‹#›</a:t>
            </a:fld>
            <a:endParaRPr lang="fr-FR"/>
          </a:p>
        </p:txBody>
      </p:sp>
      <p:sp>
        <p:nvSpPr>
          <p:cNvPr id="10" name="Espace réservé du pied de page 4">
            <a:extLst>
              <a:ext uri="{FF2B5EF4-FFF2-40B4-BE49-F238E27FC236}">
                <a16:creationId xmlns:a16="http://schemas.microsoft.com/office/drawing/2014/main" id="{8371F4B1-248B-4017-BD21-7EF50424AC01}"/>
              </a:ext>
            </a:extLst>
          </p:cNvPr>
          <p:cNvSpPr txBox="1">
            <a:spLocks/>
          </p:cNvSpPr>
          <p:nvPr userDrawn="1"/>
        </p:nvSpPr>
        <p:spPr>
          <a:xfrm>
            <a:off x="1599657"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30101023"/>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706098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10885501"/>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DD884-1421-4063-BD41-863B1C173EB3}" type="slidenum">
              <a:rPr lang="fr-FR" smtClean="0"/>
              <a:t>‹#›</a:t>
            </a:fld>
            <a:endParaRPr lang="fr-FR"/>
          </a:p>
        </p:txBody>
      </p:sp>
      <p:sp>
        <p:nvSpPr>
          <p:cNvPr id="8" name="Espace réservé du pied de page 4">
            <a:extLst>
              <a:ext uri="{FF2B5EF4-FFF2-40B4-BE49-F238E27FC236}">
                <a16:creationId xmlns:a16="http://schemas.microsoft.com/office/drawing/2014/main" id="{C9F1DF9A-B336-49B0-9D6D-D1549CEAA708}"/>
              </a:ext>
            </a:extLst>
          </p:cNvPr>
          <p:cNvSpPr txBox="1">
            <a:spLocks/>
          </p:cNvSpPr>
          <p:nvPr userDrawn="1"/>
        </p:nvSpPr>
        <p:spPr>
          <a:xfrm>
            <a:off x="4038600" y="6391481"/>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244857681"/>
      </p:ext>
    </p:extLst>
  </p:cSld>
  <p:clrMapOvr>
    <a:masterClrMapping/>
  </p:clrMapOvr>
  <p:hf hd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4DD884-1421-4063-BD41-863B1C173EB3}" type="slidenum">
              <a:rPr lang="fr-FR" smtClean="0"/>
              <a:t>‹#›</a:t>
            </a:fld>
            <a:endParaRPr lang="fr-FR"/>
          </a:p>
        </p:txBody>
      </p:sp>
      <p:sp>
        <p:nvSpPr>
          <p:cNvPr id="10" name="Espace réservé du pied de page 4">
            <a:extLst>
              <a:ext uri="{FF2B5EF4-FFF2-40B4-BE49-F238E27FC236}">
                <a16:creationId xmlns:a16="http://schemas.microsoft.com/office/drawing/2014/main" id="{CEC9791C-F011-4C07-877B-D5DFCB6A1AD7}"/>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215922713"/>
      </p:ext>
    </p:extLst>
  </p:cSld>
  <p:clrMapOvr>
    <a:masterClrMapping/>
  </p:clrMapOvr>
  <p:hf hd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725543812"/>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4DD884-1421-4063-BD41-863B1C173EB3}" type="slidenum">
              <a:rPr lang="fr-FR" smtClean="0"/>
              <a:t>‹#›</a:t>
            </a:fld>
            <a:endParaRPr lang="fr-FR"/>
          </a:p>
        </p:txBody>
      </p:sp>
      <p:sp>
        <p:nvSpPr>
          <p:cNvPr id="5" name="Espace réservé du pied de page 4">
            <a:extLst>
              <a:ext uri="{FF2B5EF4-FFF2-40B4-BE49-F238E27FC236}">
                <a16:creationId xmlns:a16="http://schemas.microsoft.com/office/drawing/2014/main" id="{2AFB4402-EB9A-4C70-BCC9-A291E1B9701B}"/>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173094194"/>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6" name="Footer Placeholder 5"/>
          <p:cNvSpPr>
            <a:spLocks noGrp="1"/>
          </p:cNvSpPr>
          <p:nvPr>
            <p:ph type="ftr" sz="quarter" idx="11"/>
          </p:nvPr>
        </p:nvSpPr>
        <p:spPr/>
        <p:txBody>
          <a:bodyPr/>
          <a:lstStyle/>
          <a:p>
            <a:r>
              <a:rPr lang="fr-FR" b="1" i="1">
                <a:ea typeface="Times New Roman" panose="02020603050405020304" pitchFamily="18" charset="0"/>
                <a:cs typeface="Calibri" panose="020F0502020204030204" pitchFamily="34" charset="0"/>
              </a:rPr>
              <a:t>AJUSEN - </a:t>
            </a:r>
            <a:r>
              <a:rPr lang="fr-FR" b="1" i="1">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612647488"/>
      </p:ext>
    </p:extLst>
  </p:cSld>
  <p:clrMapOvr>
    <a:masterClrMapping/>
  </p:clrMapOvr>
  <p:hf hd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DD884-1421-4063-BD41-863B1C173EB3}" type="slidenum">
              <a:rPr lang="fr-FR" smtClean="0"/>
              <a:t>‹#›</a:t>
            </a:fld>
            <a:endParaRPr lang="fr-FR"/>
          </a:p>
        </p:txBody>
      </p:sp>
      <p:sp>
        <p:nvSpPr>
          <p:cNvPr id="8" name="Espace réservé du pied de page 4">
            <a:extLst>
              <a:ext uri="{FF2B5EF4-FFF2-40B4-BE49-F238E27FC236}">
                <a16:creationId xmlns:a16="http://schemas.microsoft.com/office/drawing/2014/main" id="{8371F4B1-248B-4017-BD21-7EF50424AC01}"/>
              </a:ext>
            </a:extLst>
          </p:cNvPr>
          <p:cNvSpPr txBox="1">
            <a:spLocks/>
          </p:cNvSpPr>
          <p:nvPr userDrawn="1"/>
        </p:nvSpPr>
        <p:spPr>
          <a:xfrm>
            <a:off x="1599657"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512812817"/>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04DD884-1421-4063-BD41-863B1C173EB3}" type="slidenum">
              <a:rPr lang="fr-FR" smtClean="0"/>
              <a:t>‹#›</a:t>
            </a:fld>
            <a:endParaRPr lang="fr-FR"/>
          </a:p>
        </p:txBody>
      </p:sp>
    </p:spTree>
    <p:extLst>
      <p:ext uri="{BB962C8B-B14F-4D97-AF65-F5344CB8AC3E}">
        <p14:creationId xmlns:p14="http://schemas.microsoft.com/office/powerpoint/2010/main" val="3765791877"/>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 id="2147484148" r:id="rId12"/>
    <p:sldLayoutId id="2147484149" r:id="rId13"/>
    <p:sldLayoutId id="2147484150" r:id="rId14"/>
    <p:sldLayoutId id="2147484151" r:id="rId15"/>
    <p:sldLayoutId id="2147484152" r:id="rId16"/>
    <p:sldLayoutId id="2147484153" r:id="rId17"/>
    <p:sldLayoutId id="2147483943" r:id="rId18"/>
    <p:sldLayoutId id="2147483747" r:id="rId19"/>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7.xml"/><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endParaRPr lang="fr-FR" dirty="0"/>
          </a:p>
        </p:txBody>
      </p:sp>
      <p:sp>
        <p:nvSpPr>
          <p:cNvPr id="3" name="Titre 2"/>
          <p:cNvSpPr>
            <a:spLocks noGrp="1"/>
          </p:cNvSpPr>
          <p:nvPr>
            <p:ph type="title"/>
          </p:nvPr>
        </p:nvSpPr>
        <p:spPr/>
        <p:txBody>
          <a:bodyPr/>
          <a:lstStyle/>
          <a:p>
            <a:endParaRPr lang="fr-FR" dirty="0"/>
          </a:p>
        </p:txBody>
      </p:sp>
      <p:sp>
        <p:nvSpPr>
          <p:cNvPr id="4" name="Espace réservé du texte 3"/>
          <p:cNvSpPr>
            <a:spLocks noGrp="1"/>
          </p:cNvSpPr>
          <p:nvPr>
            <p:ph type="body" sz="quarter" idx="10"/>
          </p:nvPr>
        </p:nvSpPr>
        <p:spPr/>
        <p:txBody>
          <a:bodyPr>
            <a:normAutofit fontScale="55000" lnSpcReduction="20000"/>
          </a:bodyPr>
          <a:lstStyle/>
          <a:p>
            <a:r>
              <a:rPr lang="fr-FR" dirty="0"/>
              <a:t>BEPI SAHEL</a:t>
            </a:r>
          </a:p>
        </p:txBody>
      </p:sp>
      <p:pic>
        <p:nvPicPr>
          <p:cNvPr id="5" name="Image 4"/>
          <p:cNvPicPr>
            <a:picLocks noChangeAspect="1"/>
          </p:cNvPicPr>
          <p:nvPr/>
        </p:nvPicPr>
        <p:blipFill>
          <a:blip r:embed="rId3"/>
          <a:stretch>
            <a:fillRect/>
          </a:stretch>
        </p:blipFill>
        <p:spPr>
          <a:xfrm>
            <a:off x="0" y="-66262"/>
            <a:ext cx="12192000" cy="6082749"/>
          </a:xfrm>
          <a:prstGeom prst="rect">
            <a:avLst/>
          </a:prstGeom>
        </p:spPr>
      </p:pic>
      <p:pic>
        <p:nvPicPr>
          <p:cNvPr id="7" name="Image 6"/>
          <p:cNvPicPr>
            <a:picLocks noChangeAspect="1"/>
          </p:cNvPicPr>
          <p:nvPr/>
        </p:nvPicPr>
        <p:blipFill>
          <a:blip r:embed="rId4"/>
          <a:stretch>
            <a:fillRect/>
          </a:stretch>
        </p:blipFill>
        <p:spPr>
          <a:xfrm>
            <a:off x="10413936" y="31043"/>
            <a:ext cx="1441367" cy="740254"/>
          </a:xfrm>
          <a:prstGeom prst="rect">
            <a:avLst/>
          </a:prstGeom>
        </p:spPr>
      </p:pic>
      <p:sp>
        <p:nvSpPr>
          <p:cNvPr id="8" name="ZoneTexte 7"/>
          <p:cNvSpPr txBox="1"/>
          <p:nvPr/>
        </p:nvSpPr>
        <p:spPr>
          <a:xfrm>
            <a:off x="516835" y="967970"/>
            <a:ext cx="10933043" cy="44627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0" i="0" u="none" strike="noStrike" kern="1200" cap="none" spc="0" normalizeH="0" baseline="0" noProof="0" dirty="0">
                <a:ln>
                  <a:noFill/>
                </a:ln>
                <a:solidFill>
                  <a:prstClr val="white"/>
                </a:solidFill>
                <a:effectLst/>
                <a:uLnTx/>
                <a:uFillTx/>
                <a:latin typeface="Calibri" panose="020F0502020204030204"/>
                <a:ea typeface="+mn-ea"/>
                <a:cs typeface="+mn-cs"/>
              </a:rPr>
              <a:t>Projet d’appui à l’entraide judiciaire en matière pénale au Sahel</a:t>
            </a:r>
            <a:endParaRPr kumimoji="0" lang="ar-TN" sz="4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noProof="0" dirty="0">
                <a:ln>
                  <a:noFill/>
                </a:ln>
                <a:solidFill>
                  <a:prstClr val="white"/>
                </a:solidFill>
                <a:effectLst/>
                <a:uLnTx/>
                <a:uFillTx/>
                <a:latin typeface="Calibri" panose="020F0502020204030204"/>
              </a:rPr>
              <a:t>Atelier régional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a:solidFill>
                  <a:prstClr val="white"/>
                </a:solidFill>
                <a:latin typeface="Calibri" panose="020F0502020204030204"/>
              </a:rPr>
              <a:t>La traite des Êtres Humains et le trafic de migrants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a:solidFill>
                  <a:prstClr val="white"/>
                </a:solidFill>
                <a:latin typeface="Calibri" panose="020F0502020204030204"/>
              </a:rPr>
              <a:t>Les infractions comparées et la compétence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noProof="0" dirty="0">
                <a:ln>
                  <a:noFill/>
                </a:ln>
                <a:solidFill>
                  <a:prstClr val="white"/>
                </a:solidFill>
                <a:effectLst/>
                <a:uLnTx/>
                <a:uFillTx/>
                <a:latin typeface="Calibri" panose="020F0502020204030204"/>
              </a:rPr>
              <a:t>Dakar</a:t>
            </a:r>
            <a:r>
              <a:rPr lang="fr-FR" sz="2800" dirty="0">
                <a:solidFill>
                  <a:prstClr val="white"/>
                </a:solidFill>
                <a:latin typeface="Calibri" panose="020F0502020204030204"/>
              </a:rPr>
              <a:t>, Juin 2024</a:t>
            </a:r>
            <a:endParaRPr kumimoji="0" lang="ar-TN" sz="2800" b="0" i="0" u="none" strike="noStrike" kern="1200" cap="none" spc="0" normalizeH="0" noProof="0" dirty="0">
              <a:ln>
                <a:noFill/>
              </a:ln>
              <a:solidFill>
                <a:prstClr val="white"/>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800" b="0" i="0" u="none" strike="noStrike" kern="1200" cap="none" spc="0" normalizeH="0" noProof="0" dirty="0">
              <a:ln>
                <a:noFill/>
              </a:ln>
              <a:solidFill>
                <a:prstClr val="white"/>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TN" sz="2800" b="0" i="0" u="none" strike="noStrike" kern="1200" cap="none" spc="0" normalizeH="0" noProof="0" dirty="0">
              <a:ln>
                <a:noFill/>
              </a:ln>
              <a:solidFill>
                <a:prstClr val="white"/>
              </a:solidFill>
              <a:effectLst/>
              <a:uLnTx/>
              <a:uFillTx/>
              <a:latin typeface="Calibri" panose="020F0502020204030204"/>
            </a:endParaRPr>
          </a:p>
        </p:txBody>
      </p:sp>
      <p:pic>
        <p:nvPicPr>
          <p:cNvPr id="11" name="Image 10"/>
          <p:cNvPicPr>
            <a:picLocks noChangeAspect="1"/>
          </p:cNvPicPr>
          <p:nvPr/>
        </p:nvPicPr>
        <p:blipFill>
          <a:blip r:embed="rId5"/>
          <a:stretch>
            <a:fillRect/>
          </a:stretch>
        </p:blipFill>
        <p:spPr>
          <a:xfrm>
            <a:off x="302225" y="162205"/>
            <a:ext cx="1504950" cy="590550"/>
          </a:xfrm>
          <a:prstGeom prst="rect">
            <a:avLst/>
          </a:prstGeom>
        </p:spPr>
      </p:pic>
    </p:spTree>
    <p:extLst>
      <p:ext uri="{BB962C8B-B14F-4D97-AF65-F5344CB8AC3E}">
        <p14:creationId xmlns:p14="http://schemas.microsoft.com/office/powerpoint/2010/main" val="1469902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3CC0B-4488-2E12-97CF-4EEB8A39F2C3}"/>
              </a:ext>
            </a:extLst>
          </p:cNvPr>
          <p:cNvSpPr>
            <a:spLocks noGrp="1"/>
          </p:cNvSpPr>
          <p:nvPr>
            <p:ph type="title"/>
          </p:nvPr>
        </p:nvSpPr>
        <p:spPr/>
        <p:txBody>
          <a:bodyPr/>
          <a:lstStyle/>
          <a:p>
            <a:br>
              <a:rPr lang="en-GB" dirty="0"/>
            </a:br>
            <a:r>
              <a:rPr lang="en-GB" dirty="0"/>
              <a:t>La question de la </a:t>
            </a:r>
            <a:r>
              <a:rPr lang="en-GB" dirty="0" err="1"/>
              <a:t>compétence</a:t>
            </a:r>
            <a:endParaRPr lang="en-GB" dirty="0"/>
          </a:p>
        </p:txBody>
      </p:sp>
      <p:sp>
        <p:nvSpPr>
          <p:cNvPr id="3" name="Content Placeholder 2">
            <a:extLst>
              <a:ext uri="{FF2B5EF4-FFF2-40B4-BE49-F238E27FC236}">
                <a16:creationId xmlns:a16="http://schemas.microsoft.com/office/drawing/2014/main" id="{8BA40F2D-D10F-10C0-F0FC-EEB26ECC9559}"/>
              </a:ext>
            </a:extLst>
          </p:cNvPr>
          <p:cNvSpPr>
            <a:spLocks noGrp="1"/>
          </p:cNvSpPr>
          <p:nvPr>
            <p:ph idx="1"/>
          </p:nvPr>
        </p:nvSpPr>
        <p:spPr>
          <a:xfrm>
            <a:off x="677334" y="2160589"/>
            <a:ext cx="9537820" cy="4087811"/>
          </a:xfrm>
        </p:spPr>
        <p:txBody>
          <a:bodyPr>
            <a:noAutofit/>
          </a:bodyPr>
          <a:lstStyle/>
          <a:p>
            <a:pPr marL="0" indent="0" algn="l">
              <a:buNone/>
            </a:pPr>
            <a:r>
              <a:rPr lang="en-GB" sz="2400" dirty="0"/>
              <a:t>Art 5 §1 PATP</a:t>
            </a:r>
          </a:p>
          <a:p>
            <a:pPr>
              <a:buAutoNum type="arabicPeriod"/>
            </a:pPr>
            <a:r>
              <a:rPr lang="fr-FR" dirty="0"/>
              <a:t>Chaque État Partie adopte les mesures législatives et autres nécessaires pour conférer le caractère d’infraction pénale aux actes énoncés à l’article 3 du présent Protocole, lorsqu’ils ont été commis intentionnellement.</a:t>
            </a:r>
          </a:p>
          <a:p>
            <a:pPr>
              <a:buAutoNum type="arabicPeriod"/>
            </a:pPr>
            <a:endParaRPr lang="fr-FR" dirty="0"/>
          </a:p>
          <a:p>
            <a:pPr marL="0" indent="0">
              <a:buNone/>
            </a:pPr>
            <a:r>
              <a:rPr lang="fr-FR" sz="2400" dirty="0"/>
              <a:t>Art. 6 §1 PATIM</a:t>
            </a:r>
          </a:p>
          <a:p>
            <a:r>
              <a:rPr lang="fr-FR" dirty="0"/>
              <a:t>1. Chaque État Partie adopte les mesures législatives et autres nécessaires pour conférer le caractère d’infraction pénale, lorsque les actes ont été commis intentionnellement et pour en tirer, directement ou indirectement, un avantage financier ou autre avantage matériel…</a:t>
            </a:r>
          </a:p>
          <a:p>
            <a:pPr marL="0" indent="0">
              <a:buNone/>
            </a:pPr>
            <a:endParaRPr lang="fr-FR" i="1" dirty="0"/>
          </a:p>
        </p:txBody>
      </p:sp>
      <p:sp>
        <p:nvSpPr>
          <p:cNvPr id="4" name="Footer Placeholder 3">
            <a:extLst>
              <a:ext uri="{FF2B5EF4-FFF2-40B4-BE49-F238E27FC236}">
                <a16:creationId xmlns:a16="http://schemas.microsoft.com/office/drawing/2014/main" id="{D887C5F4-DF73-69EA-1ACA-3023DCA451CF}"/>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27740516-545E-37D2-B5DC-350BA4D1CA90}"/>
              </a:ext>
            </a:extLst>
          </p:cNvPr>
          <p:cNvSpPr>
            <a:spLocks noGrp="1"/>
          </p:cNvSpPr>
          <p:nvPr>
            <p:ph type="sldNum" sz="quarter" idx="12"/>
          </p:nvPr>
        </p:nvSpPr>
        <p:spPr/>
        <p:txBody>
          <a:bodyPr/>
          <a:lstStyle/>
          <a:p>
            <a:fld id="{704DD884-1421-4063-BD41-863B1C173EB3}" type="slidenum">
              <a:rPr lang="fr-FR" smtClean="0"/>
              <a:t>2</a:t>
            </a:fld>
            <a:endParaRPr lang="fr-FR" dirty="0"/>
          </a:p>
        </p:txBody>
      </p:sp>
      <p:pic>
        <p:nvPicPr>
          <p:cNvPr id="6" name="Image 5">
            <a:extLst>
              <a:ext uri="{FF2B5EF4-FFF2-40B4-BE49-F238E27FC236}">
                <a16:creationId xmlns:a16="http://schemas.microsoft.com/office/drawing/2014/main" id="{C3FA7D2F-DEA6-90D6-940D-8D96AE362D3B}"/>
              </a:ext>
            </a:extLst>
          </p:cNvPr>
          <p:cNvPicPr>
            <a:picLocks noChangeAspect="1"/>
          </p:cNvPicPr>
          <p:nvPr/>
        </p:nvPicPr>
        <p:blipFill>
          <a:blip r:embed="rId3"/>
          <a:stretch>
            <a:fillRect/>
          </a:stretch>
        </p:blipFill>
        <p:spPr>
          <a:xfrm>
            <a:off x="10215154" y="161083"/>
            <a:ext cx="1441367" cy="740254"/>
          </a:xfrm>
          <a:prstGeom prst="rect">
            <a:avLst/>
          </a:prstGeom>
        </p:spPr>
      </p:pic>
      <p:pic>
        <p:nvPicPr>
          <p:cNvPr id="7" name="Image 6">
            <a:extLst>
              <a:ext uri="{FF2B5EF4-FFF2-40B4-BE49-F238E27FC236}">
                <a16:creationId xmlns:a16="http://schemas.microsoft.com/office/drawing/2014/main" id="{973CCB81-3380-2005-B053-8E84E9ECB3B1}"/>
              </a:ext>
            </a:extLst>
          </p:cNvPr>
          <p:cNvPicPr>
            <a:picLocks noChangeAspect="1"/>
          </p:cNvPicPr>
          <p:nvPr/>
        </p:nvPicPr>
        <p:blipFill>
          <a:blip r:embed="rId4"/>
          <a:stretch>
            <a:fillRect/>
          </a:stretch>
        </p:blipFill>
        <p:spPr>
          <a:xfrm>
            <a:off x="302225" y="199593"/>
            <a:ext cx="1504950" cy="590550"/>
          </a:xfrm>
          <a:prstGeom prst="rect">
            <a:avLst/>
          </a:prstGeom>
        </p:spPr>
      </p:pic>
    </p:spTree>
    <p:extLst>
      <p:ext uri="{BB962C8B-B14F-4D97-AF65-F5344CB8AC3E}">
        <p14:creationId xmlns:p14="http://schemas.microsoft.com/office/powerpoint/2010/main" val="701650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4A800-59BC-CC5C-7F70-3242DA436867}"/>
              </a:ext>
            </a:extLst>
          </p:cNvPr>
          <p:cNvSpPr>
            <a:spLocks noGrp="1"/>
          </p:cNvSpPr>
          <p:nvPr>
            <p:ph type="title"/>
          </p:nvPr>
        </p:nvSpPr>
        <p:spPr/>
        <p:txBody>
          <a:bodyPr>
            <a:normAutofit/>
          </a:bodyPr>
          <a:lstStyle/>
          <a:p>
            <a:r>
              <a:rPr lang="en-GB" dirty="0" err="1"/>
              <a:t>Comparaison</a:t>
            </a:r>
            <a:r>
              <a:rPr lang="en-GB" dirty="0"/>
              <a:t> des deux infractions</a:t>
            </a:r>
          </a:p>
        </p:txBody>
      </p:sp>
      <p:sp>
        <p:nvSpPr>
          <p:cNvPr id="3" name="Content Placeholder 2">
            <a:extLst>
              <a:ext uri="{FF2B5EF4-FFF2-40B4-BE49-F238E27FC236}">
                <a16:creationId xmlns:a16="http://schemas.microsoft.com/office/drawing/2014/main" id="{B55B3785-29A0-7298-9A6C-856EF2C9D60D}"/>
              </a:ext>
            </a:extLst>
          </p:cNvPr>
          <p:cNvSpPr>
            <a:spLocks noGrp="1"/>
          </p:cNvSpPr>
          <p:nvPr>
            <p:ph idx="1"/>
          </p:nvPr>
        </p:nvSpPr>
        <p:spPr>
          <a:xfrm>
            <a:off x="677334" y="1665963"/>
            <a:ext cx="9581482" cy="4375400"/>
          </a:xfrm>
        </p:spPr>
        <p:txBody>
          <a:bodyPr>
            <a:normAutofit/>
          </a:bodyPr>
          <a:lstStyle/>
          <a:p>
            <a:pPr marL="0" indent="0" algn="l">
              <a:buNone/>
            </a:pPr>
            <a:endParaRPr lang="en-GB" sz="1800" b="1" i="0" u="none" strike="noStrike" baseline="0" dirty="0">
              <a:latin typeface="GillSansStd-Bold"/>
            </a:endParaRPr>
          </a:p>
          <a:p>
            <a:pPr marL="0" indent="0" algn="l">
              <a:buNone/>
            </a:pPr>
            <a:endParaRPr lang="en-GB" sz="2800" dirty="0"/>
          </a:p>
        </p:txBody>
      </p:sp>
      <p:sp>
        <p:nvSpPr>
          <p:cNvPr id="4" name="Footer Placeholder 3">
            <a:extLst>
              <a:ext uri="{FF2B5EF4-FFF2-40B4-BE49-F238E27FC236}">
                <a16:creationId xmlns:a16="http://schemas.microsoft.com/office/drawing/2014/main" id="{8B568F7F-3D5F-BAD2-1216-17E772FD07E2}"/>
              </a:ext>
            </a:extLst>
          </p:cNvPr>
          <p:cNvSpPr>
            <a:spLocks noGrp="1"/>
          </p:cNvSpPr>
          <p:nvPr>
            <p:ph type="ftr" sz="quarter" idx="11"/>
          </p:nvPr>
        </p:nvSpPr>
        <p:spPr/>
        <p:txBody>
          <a:bodyPr/>
          <a:lstStyle/>
          <a:p>
            <a:endParaRPr lang="fr-FR" dirty="0"/>
          </a:p>
        </p:txBody>
      </p:sp>
      <p:sp>
        <p:nvSpPr>
          <p:cNvPr id="5" name="Slide Number Placeholder 4">
            <a:extLst>
              <a:ext uri="{FF2B5EF4-FFF2-40B4-BE49-F238E27FC236}">
                <a16:creationId xmlns:a16="http://schemas.microsoft.com/office/drawing/2014/main" id="{BA09C5C6-D42B-E647-E07D-119DB6FAA5A8}"/>
              </a:ext>
            </a:extLst>
          </p:cNvPr>
          <p:cNvSpPr>
            <a:spLocks noGrp="1"/>
          </p:cNvSpPr>
          <p:nvPr>
            <p:ph type="sldNum" sz="quarter" idx="12"/>
          </p:nvPr>
        </p:nvSpPr>
        <p:spPr/>
        <p:txBody>
          <a:bodyPr/>
          <a:lstStyle/>
          <a:p>
            <a:fld id="{704DD884-1421-4063-BD41-863B1C173EB3}" type="slidenum">
              <a:rPr lang="fr-FR" smtClean="0"/>
              <a:t>3</a:t>
            </a:fld>
            <a:endParaRPr lang="fr-FR"/>
          </a:p>
        </p:txBody>
      </p:sp>
      <p:pic>
        <p:nvPicPr>
          <p:cNvPr id="6" name="Image 5">
            <a:extLst>
              <a:ext uri="{FF2B5EF4-FFF2-40B4-BE49-F238E27FC236}">
                <a16:creationId xmlns:a16="http://schemas.microsoft.com/office/drawing/2014/main" id="{9A5E9E1E-1B72-0786-CF8C-8331E2E96B02}"/>
              </a:ext>
            </a:extLst>
          </p:cNvPr>
          <p:cNvPicPr>
            <a:picLocks noChangeAspect="1"/>
          </p:cNvPicPr>
          <p:nvPr/>
        </p:nvPicPr>
        <p:blipFill>
          <a:blip r:embed="rId3"/>
          <a:stretch>
            <a:fillRect/>
          </a:stretch>
        </p:blipFill>
        <p:spPr>
          <a:xfrm>
            <a:off x="10215154" y="161083"/>
            <a:ext cx="1441367" cy="740254"/>
          </a:xfrm>
          <a:prstGeom prst="rect">
            <a:avLst/>
          </a:prstGeom>
        </p:spPr>
      </p:pic>
      <p:pic>
        <p:nvPicPr>
          <p:cNvPr id="7" name="Image 6">
            <a:extLst>
              <a:ext uri="{FF2B5EF4-FFF2-40B4-BE49-F238E27FC236}">
                <a16:creationId xmlns:a16="http://schemas.microsoft.com/office/drawing/2014/main" id="{2BE5F0EE-AF20-3226-8870-B7C86BDBDA31}"/>
              </a:ext>
            </a:extLst>
          </p:cNvPr>
          <p:cNvPicPr>
            <a:picLocks noChangeAspect="1"/>
          </p:cNvPicPr>
          <p:nvPr/>
        </p:nvPicPr>
        <p:blipFill>
          <a:blip r:embed="rId4"/>
          <a:stretch>
            <a:fillRect/>
          </a:stretch>
        </p:blipFill>
        <p:spPr>
          <a:xfrm>
            <a:off x="302225" y="199593"/>
            <a:ext cx="1504950" cy="590550"/>
          </a:xfrm>
          <a:prstGeom prst="rect">
            <a:avLst/>
          </a:prstGeom>
        </p:spPr>
      </p:pic>
      <p:graphicFrame>
        <p:nvGraphicFramePr>
          <p:cNvPr id="8" name="Table 7">
            <a:extLst>
              <a:ext uri="{FF2B5EF4-FFF2-40B4-BE49-F238E27FC236}">
                <a16:creationId xmlns:a16="http://schemas.microsoft.com/office/drawing/2014/main" id="{3C1C8853-050C-A7FD-A167-828E55CAB02D}"/>
              </a:ext>
            </a:extLst>
          </p:cNvPr>
          <p:cNvGraphicFramePr>
            <a:graphicFrameLocks noGrp="1"/>
          </p:cNvGraphicFramePr>
          <p:nvPr>
            <p:extLst>
              <p:ext uri="{D42A27DB-BD31-4B8C-83A1-F6EECF244321}">
                <p14:modId xmlns:p14="http://schemas.microsoft.com/office/powerpoint/2010/main" val="2752506158"/>
              </p:ext>
            </p:extLst>
          </p:nvPr>
        </p:nvGraphicFramePr>
        <p:xfrm>
          <a:off x="901874" y="790143"/>
          <a:ext cx="9356944" cy="5572643"/>
        </p:xfrm>
        <a:graphic>
          <a:graphicData uri="http://schemas.openxmlformats.org/drawingml/2006/table">
            <a:tbl>
              <a:tblPr firstRow="1" bandRow="1">
                <a:tableStyleId>{5C22544A-7EE6-4342-B048-85BDC9FD1C3A}</a:tableStyleId>
              </a:tblPr>
              <a:tblGrid>
                <a:gridCol w="2339236">
                  <a:extLst>
                    <a:ext uri="{9D8B030D-6E8A-4147-A177-3AD203B41FA5}">
                      <a16:colId xmlns:a16="http://schemas.microsoft.com/office/drawing/2014/main" val="2168973678"/>
                    </a:ext>
                  </a:extLst>
                </a:gridCol>
                <a:gridCol w="2339236">
                  <a:extLst>
                    <a:ext uri="{9D8B030D-6E8A-4147-A177-3AD203B41FA5}">
                      <a16:colId xmlns:a16="http://schemas.microsoft.com/office/drawing/2014/main" val="3971718163"/>
                    </a:ext>
                  </a:extLst>
                </a:gridCol>
                <a:gridCol w="2339236">
                  <a:extLst>
                    <a:ext uri="{9D8B030D-6E8A-4147-A177-3AD203B41FA5}">
                      <a16:colId xmlns:a16="http://schemas.microsoft.com/office/drawing/2014/main" val="82734227"/>
                    </a:ext>
                  </a:extLst>
                </a:gridCol>
                <a:gridCol w="2339236">
                  <a:extLst>
                    <a:ext uri="{9D8B030D-6E8A-4147-A177-3AD203B41FA5}">
                      <a16:colId xmlns:a16="http://schemas.microsoft.com/office/drawing/2014/main" val="2767451456"/>
                    </a:ext>
                  </a:extLst>
                </a:gridCol>
              </a:tblGrid>
              <a:tr h="815732">
                <a:tc>
                  <a:txBody>
                    <a:bodyPr/>
                    <a:lstStyle/>
                    <a:p>
                      <a:endParaRPr lang="en-GB" dirty="0"/>
                    </a:p>
                  </a:txBody>
                  <a:tcPr/>
                </a:tc>
                <a:tc>
                  <a:txBody>
                    <a:bodyPr/>
                    <a:lstStyle/>
                    <a:p>
                      <a:r>
                        <a:rPr lang="en-GB" dirty="0" err="1"/>
                        <a:t>Traite</a:t>
                      </a:r>
                      <a:r>
                        <a:rPr lang="en-GB" dirty="0"/>
                        <a:t> </a:t>
                      </a:r>
                      <a:r>
                        <a:rPr lang="en-GB" dirty="0" err="1"/>
                        <a:t>adulte</a:t>
                      </a:r>
                      <a:endParaRPr lang="en-GB" dirty="0"/>
                    </a:p>
                  </a:txBody>
                  <a:tcPr/>
                </a:tc>
                <a:tc>
                  <a:txBody>
                    <a:bodyPr/>
                    <a:lstStyle/>
                    <a:p>
                      <a:r>
                        <a:rPr lang="en-GB" dirty="0" err="1"/>
                        <a:t>Traite</a:t>
                      </a:r>
                      <a:r>
                        <a:rPr lang="en-GB" dirty="0"/>
                        <a:t> enfant</a:t>
                      </a:r>
                    </a:p>
                  </a:txBody>
                  <a:tcPr/>
                </a:tc>
                <a:tc>
                  <a:txBody>
                    <a:bodyPr/>
                    <a:lstStyle/>
                    <a:p>
                      <a:r>
                        <a:rPr lang="en-GB" dirty="0"/>
                        <a:t>TIM</a:t>
                      </a:r>
                    </a:p>
                  </a:txBody>
                  <a:tcPr/>
                </a:tc>
                <a:extLst>
                  <a:ext uri="{0D108BD9-81ED-4DB2-BD59-A6C34878D82A}">
                    <a16:rowId xmlns:a16="http://schemas.microsoft.com/office/drawing/2014/main" val="326373095"/>
                  </a:ext>
                </a:extLst>
              </a:tr>
              <a:tr h="815732">
                <a:tc>
                  <a:txBody>
                    <a:bodyPr/>
                    <a:lstStyle/>
                    <a:p>
                      <a:r>
                        <a:rPr lang="en-GB" dirty="0"/>
                        <a:t>Age de V</a:t>
                      </a:r>
                    </a:p>
                  </a:txBody>
                  <a:tcPr/>
                </a:tc>
                <a:tc>
                  <a:txBody>
                    <a:bodyPr/>
                    <a:lstStyle/>
                    <a:p>
                      <a:r>
                        <a:rPr lang="en-GB" dirty="0"/>
                        <a:t> +18</a:t>
                      </a:r>
                    </a:p>
                  </a:txBody>
                  <a:tcPr/>
                </a:tc>
                <a:tc>
                  <a:txBody>
                    <a:bodyPr/>
                    <a:lstStyle/>
                    <a:p>
                      <a:r>
                        <a:rPr lang="en-GB" dirty="0"/>
                        <a:t>-18</a:t>
                      </a:r>
                    </a:p>
                  </a:txBody>
                  <a:tcPr/>
                </a:tc>
                <a:tc>
                  <a:txBody>
                    <a:bodyPr/>
                    <a:lstStyle/>
                    <a:p>
                      <a:r>
                        <a:rPr lang="en-GB" dirty="0"/>
                        <a:t>Sans </a:t>
                      </a:r>
                      <a:r>
                        <a:rPr lang="en-GB" dirty="0" err="1"/>
                        <a:t>objet</a:t>
                      </a:r>
                      <a:endParaRPr lang="en-GB" dirty="0"/>
                    </a:p>
                  </a:txBody>
                  <a:tcPr/>
                </a:tc>
                <a:extLst>
                  <a:ext uri="{0D108BD9-81ED-4DB2-BD59-A6C34878D82A}">
                    <a16:rowId xmlns:a16="http://schemas.microsoft.com/office/drawing/2014/main" val="2102515452"/>
                  </a:ext>
                </a:extLst>
              </a:tr>
              <a:tr h="1986443">
                <a:tc>
                  <a:txBody>
                    <a:bodyPr/>
                    <a:lstStyle/>
                    <a:p>
                      <a:r>
                        <a:rPr lang="en-GB" dirty="0" err="1"/>
                        <a:t>Elément</a:t>
                      </a:r>
                      <a:r>
                        <a:rPr lang="en-GB" dirty="0"/>
                        <a:t> moral</a:t>
                      </a:r>
                    </a:p>
                    <a:p>
                      <a:endParaRPr lang="en-GB" dirty="0"/>
                    </a:p>
                    <a:p>
                      <a:r>
                        <a:rPr lang="en-GB" dirty="0" err="1"/>
                        <a:t>Elément</a:t>
                      </a:r>
                      <a:r>
                        <a:rPr lang="en-GB" dirty="0"/>
                        <a:t> </a:t>
                      </a:r>
                      <a:r>
                        <a:rPr lang="en-GB" dirty="0" err="1"/>
                        <a:t>matèriel</a:t>
                      </a:r>
                      <a:endParaRPr lang="en-GB" dirty="0"/>
                    </a:p>
                  </a:txBody>
                  <a:tcPr/>
                </a:tc>
                <a:tc>
                  <a:txBody>
                    <a:bodyPr/>
                    <a:lstStyle/>
                    <a:p>
                      <a:r>
                        <a:rPr lang="en-GB" dirty="0"/>
                        <a:t>Intention</a:t>
                      </a:r>
                    </a:p>
                    <a:p>
                      <a:endParaRPr lang="en-GB" dirty="0"/>
                    </a:p>
                    <a:p>
                      <a:r>
                        <a:rPr lang="en-GB" dirty="0" err="1"/>
                        <a:t>Acte</a:t>
                      </a:r>
                      <a:r>
                        <a:rPr lang="en-GB" dirty="0"/>
                        <a:t> de </a:t>
                      </a:r>
                      <a:r>
                        <a:rPr lang="en-GB" dirty="0" err="1"/>
                        <a:t>transfert</a:t>
                      </a:r>
                      <a:r>
                        <a:rPr lang="en-GB" dirty="0"/>
                        <a:t>, etc</a:t>
                      </a:r>
                    </a:p>
                    <a:p>
                      <a:r>
                        <a:rPr lang="en-GB" dirty="0"/>
                        <a:t>Exploitation</a:t>
                      </a:r>
                    </a:p>
                  </a:txBody>
                  <a:tcPr/>
                </a:tc>
                <a:tc>
                  <a:txBody>
                    <a:bodyPr/>
                    <a:lstStyle/>
                    <a:p>
                      <a:r>
                        <a:rPr lang="en-GB" dirty="0"/>
                        <a:t>Intention</a:t>
                      </a:r>
                    </a:p>
                    <a:p>
                      <a:endParaRPr lang="en-GB" dirty="0"/>
                    </a:p>
                    <a:p>
                      <a:r>
                        <a:rPr lang="en-GB" dirty="0" err="1"/>
                        <a:t>Actes</a:t>
                      </a:r>
                      <a:r>
                        <a:rPr lang="en-GB" dirty="0"/>
                        <a:t> de </a:t>
                      </a:r>
                      <a:r>
                        <a:rPr lang="en-GB" dirty="0" err="1"/>
                        <a:t>transfert</a:t>
                      </a:r>
                      <a:r>
                        <a:rPr lang="en-GB" dirty="0"/>
                        <a:t>, etc</a:t>
                      </a:r>
                    </a:p>
                    <a:p>
                      <a:r>
                        <a:rPr lang="en-GB" dirty="0"/>
                        <a:t>Exploitation</a:t>
                      </a:r>
                    </a:p>
                  </a:txBody>
                  <a:tcPr/>
                </a:tc>
                <a:tc>
                  <a:txBody>
                    <a:bodyPr/>
                    <a:lstStyle/>
                    <a:p>
                      <a:r>
                        <a:rPr lang="en-GB" dirty="0"/>
                        <a:t>Intention</a:t>
                      </a:r>
                    </a:p>
                    <a:p>
                      <a:endParaRPr lang="en-GB" dirty="0"/>
                    </a:p>
                    <a:p>
                      <a:r>
                        <a:rPr lang="en-GB" dirty="0"/>
                        <a:t>Assurer </a:t>
                      </a:r>
                      <a:r>
                        <a:rPr lang="en-GB" dirty="0" err="1"/>
                        <a:t>une</a:t>
                      </a:r>
                      <a:r>
                        <a:rPr lang="en-GB" dirty="0"/>
                        <a:t> entrée </a:t>
                      </a:r>
                      <a:r>
                        <a:rPr lang="en-GB" dirty="0" err="1"/>
                        <a:t>illégale</a:t>
                      </a:r>
                      <a:endParaRPr lang="en-GB" dirty="0"/>
                    </a:p>
                    <a:p>
                      <a:r>
                        <a:rPr lang="en-GB" dirty="0"/>
                        <a:t>Pour un </a:t>
                      </a:r>
                      <a:r>
                        <a:rPr lang="en-GB" dirty="0" err="1"/>
                        <a:t>avantage</a:t>
                      </a:r>
                      <a:r>
                        <a:rPr lang="en-GB" dirty="0"/>
                        <a:t> financier </a:t>
                      </a:r>
                      <a:r>
                        <a:rPr lang="en-GB" dirty="0" err="1"/>
                        <a:t>ou</a:t>
                      </a:r>
                      <a:r>
                        <a:rPr lang="en-GB" dirty="0"/>
                        <a:t> </a:t>
                      </a:r>
                      <a:r>
                        <a:rPr lang="en-GB" dirty="0" err="1"/>
                        <a:t>matèriel</a:t>
                      </a:r>
                      <a:endParaRPr lang="en-GB" dirty="0"/>
                    </a:p>
                  </a:txBody>
                  <a:tcPr/>
                </a:tc>
                <a:extLst>
                  <a:ext uri="{0D108BD9-81ED-4DB2-BD59-A6C34878D82A}">
                    <a16:rowId xmlns:a16="http://schemas.microsoft.com/office/drawing/2014/main" val="850884010"/>
                  </a:ext>
                </a:extLst>
              </a:tr>
              <a:tr h="631380">
                <a:tc>
                  <a:txBody>
                    <a:bodyPr/>
                    <a:lstStyle/>
                    <a:p>
                      <a:r>
                        <a:rPr lang="en-GB" dirty="0" err="1"/>
                        <a:t>Consentement</a:t>
                      </a:r>
                      <a:r>
                        <a:rPr lang="en-GB" dirty="0"/>
                        <a:t> de V</a:t>
                      </a:r>
                    </a:p>
                  </a:txBody>
                  <a:tcPr/>
                </a:tc>
                <a:tc>
                  <a:txBody>
                    <a:bodyPr/>
                    <a:lstStyle/>
                    <a:p>
                      <a:r>
                        <a:rPr lang="en-GB" dirty="0"/>
                        <a:t>Non pertinent </a:t>
                      </a:r>
                    </a:p>
                  </a:txBody>
                  <a:tcPr/>
                </a:tc>
                <a:tc>
                  <a:txBody>
                    <a:bodyPr/>
                    <a:lstStyle/>
                    <a:p>
                      <a:r>
                        <a:rPr lang="en-GB" dirty="0"/>
                        <a:t>Non pertinent</a:t>
                      </a:r>
                    </a:p>
                  </a:txBody>
                  <a:tcPr/>
                </a:tc>
                <a:tc>
                  <a:txBody>
                    <a:bodyPr/>
                    <a:lstStyle/>
                    <a:p>
                      <a:r>
                        <a:rPr lang="en-GB" dirty="0"/>
                        <a:t>V consent au </a:t>
                      </a:r>
                      <a:r>
                        <a:rPr lang="en-GB" dirty="0" err="1"/>
                        <a:t>trafic</a:t>
                      </a:r>
                      <a:endParaRPr lang="en-GB" dirty="0"/>
                    </a:p>
                  </a:txBody>
                  <a:tcPr/>
                </a:tc>
                <a:extLst>
                  <a:ext uri="{0D108BD9-81ED-4DB2-BD59-A6C34878D82A}">
                    <a16:rowId xmlns:a16="http://schemas.microsoft.com/office/drawing/2014/main" val="2535218878"/>
                  </a:ext>
                </a:extLst>
              </a:tr>
              <a:tr h="482387">
                <a:tc>
                  <a:txBody>
                    <a:bodyPr/>
                    <a:lstStyle/>
                    <a:p>
                      <a:r>
                        <a:rPr lang="en-GB" dirty="0" err="1"/>
                        <a:t>Transnationalité</a:t>
                      </a:r>
                      <a:endParaRPr lang="en-GB" dirty="0"/>
                    </a:p>
                  </a:txBody>
                  <a:tcPr/>
                </a:tc>
                <a:tc>
                  <a:txBody>
                    <a:bodyPr/>
                    <a:lstStyle/>
                    <a:p>
                      <a:r>
                        <a:rPr lang="en-GB" dirty="0"/>
                        <a:t>Non </a:t>
                      </a:r>
                      <a:r>
                        <a:rPr lang="en-GB" dirty="0" err="1"/>
                        <a:t>requise</a:t>
                      </a:r>
                      <a:endParaRPr lang="en-GB" dirty="0"/>
                    </a:p>
                  </a:txBody>
                  <a:tcPr/>
                </a:tc>
                <a:tc>
                  <a:txBody>
                    <a:bodyPr/>
                    <a:lstStyle/>
                    <a:p>
                      <a:r>
                        <a:rPr lang="en-GB" dirty="0"/>
                        <a:t>Non </a:t>
                      </a:r>
                      <a:r>
                        <a:rPr lang="en-GB" dirty="0" err="1"/>
                        <a:t>requise</a:t>
                      </a:r>
                      <a:endParaRPr lang="en-GB" dirty="0"/>
                    </a:p>
                  </a:txBody>
                  <a:tcPr/>
                </a:tc>
                <a:tc>
                  <a:txBody>
                    <a:bodyPr/>
                    <a:lstStyle/>
                    <a:p>
                      <a:r>
                        <a:rPr lang="en-GB" dirty="0" err="1"/>
                        <a:t>Requise</a:t>
                      </a:r>
                      <a:endParaRPr lang="en-GB" dirty="0"/>
                    </a:p>
                  </a:txBody>
                  <a:tcPr/>
                </a:tc>
                <a:extLst>
                  <a:ext uri="{0D108BD9-81ED-4DB2-BD59-A6C34878D82A}">
                    <a16:rowId xmlns:a16="http://schemas.microsoft.com/office/drawing/2014/main" val="4087018844"/>
                  </a:ext>
                </a:extLst>
              </a:tr>
              <a:tr h="815732">
                <a:tc>
                  <a:txBody>
                    <a:bodyPr/>
                    <a:lstStyle/>
                    <a:p>
                      <a:r>
                        <a:rPr lang="en-GB" dirty="0"/>
                        <a:t>Participation à </a:t>
                      </a:r>
                    </a:p>
                    <a:p>
                      <a:r>
                        <a:rPr lang="en-GB" dirty="0"/>
                        <a:t>Un GCO</a:t>
                      </a:r>
                    </a:p>
                  </a:txBody>
                  <a:tcPr/>
                </a:tc>
                <a:tc>
                  <a:txBody>
                    <a:bodyPr/>
                    <a:lstStyle/>
                    <a:p>
                      <a:r>
                        <a:rPr lang="en-GB" dirty="0"/>
                        <a:t>Non </a:t>
                      </a:r>
                      <a:r>
                        <a:rPr lang="en-GB" dirty="0" err="1"/>
                        <a:t>requise</a:t>
                      </a:r>
                      <a:endParaRPr lang="en-GB" dirty="0"/>
                    </a:p>
                  </a:txBody>
                  <a:tcPr/>
                </a:tc>
                <a:tc>
                  <a:txBody>
                    <a:bodyPr/>
                    <a:lstStyle/>
                    <a:p>
                      <a:r>
                        <a:rPr lang="en-GB" dirty="0"/>
                        <a:t>Non </a:t>
                      </a:r>
                      <a:r>
                        <a:rPr lang="en-GB" dirty="0" err="1"/>
                        <a:t>requise</a:t>
                      </a:r>
                      <a:endParaRPr lang="en-GB" dirty="0"/>
                    </a:p>
                  </a:txBody>
                  <a:tcPr/>
                </a:tc>
                <a:tc>
                  <a:txBody>
                    <a:bodyPr/>
                    <a:lstStyle/>
                    <a:p>
                      <a:r>
                        <a:rPr lang="en-GB" dirty="0"/>
                        <a:t>Non </a:t>
                      </a:r>
                      <a:r>
                        <a:rPr lang="en-GB" dirty="0" err="1"/>
                        <a:t>requise</a:t>
                      </a:r>
                      <a:endParaRPr lang="en-GB" dirty="0"/>
                    </a:p>
                  </a:txBody>
                  <a:tcPr/>
                </a:tc>
                <a:extLst>
                  <a:ext uri="{0D108BD9-81ED-4DB2-BD59-A6C34878D82A}">
                    <a16:rowId xmlns:a16="http://schemas.microsoft.com/office/drawing/2014/main" val="180931088"/>
                  </a:ext>
                </a:extLst>
              </a:tr>
            </a:tbl>
          </a:graphicData>
        </a:graphic>
      </p:graphicFrame>
    </p:spTree>
    <p:extLst>
      <p:ext uri="{BB962C8B-B14F-4D97-AF65-F5344CB8AC3E}">
        <p14:creationId xmlns:p14="http://schemas.microsoft.com/office/powerpoint/2010/main" val="937394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D5429-66CA-E376-A69C-04241628B898}"/>
              </a:ext>
            </a:extLst>
          </p:cNvPr>
          <p:cNvSpPr>
            <a:spLocks noGrp="1"/>
          </p:cNvSpPr>
          <p:nvPr>
            <p:ph type="title"/>
          </p:nvPr>
        </p:nvSpPr>
        <p:spPr/>
        <p:txBody>
          <a:bodyPr>
            <a:normAutofit/>
          </a:bodyPr>
          <a:lstStyle/>
          <a:p>
            <a:r>
              <a:rPr lang="en-GB" dirty="0"/>
              <a:t>Comment </a:t>
            </a:r>
            <a:r>
              <a:rPr lang="en-GB" dirty="0" err="1"/>
              <a:t>gérer</a:t>
            </a:r>
            <a:r>
              <a:rPr lang="en-GB" dirty="0"/>
              <a:t> la dimension </a:t>
            </a:r>
            <a:r>
              <a:rPr lang="en-GB" dirty="0" err="1"/>
              <a:t>transnationale</a:t>
            </a:r>
            <a:r>
              <a:rPr lang="en-GB" dirty="0"/>
              <a:t> de </a:t>
            </a:r>
            <a:r>
              <a:rPr lang="en-GB" dirty="0" err="1"/>
              <a:t>l’enquête</a:t>
            </a:r>
            <a:r>
              <a:rPr lang="en-GB" dirty="0"/>
              <a:t> ?</a:t>
            </a:r>
          </a:p>
        </p:txBody>
      </p:sp>
      <p:sp>
        <p:nvSpPr>
          <p:cNvPr id="8" name="Content Placeholder 7">
            <a:extLst>
              <a:ext uri="{FF2B5EF4-FFF2-40B4-BE49-F238E27FC236}">
                <a16:creationId xmlns:a16="http://schemas.microsoft.com/office/drawing/2014/main" id="{D582E924-461F-B6A4-4395-E9F650DB9347}"/>
              </a:ext>
            </a:extLst>
          </p:cNvPr>
          <p:cNvSpPr>
            <a:spLocks noGrp="1"/>
          </p:cNvSpPr>
          <p:nvPr>
            <p:ph idx="1"/>
          </p:nvPr>
        </p:nvSpPr>
        <p:spPr/>
        <p:txBody>
          <a:bodyPr/>
          <a:lstStyle/>
          <a:p>
            <a:r>
              <a:rPr lang="en-GB" dirty="0"/>
              <a:t>Les </a:t>
            </a:r>
            <a:r>
              <a:rPr lang="en-GB" dirty="0" err="1"/>
              <a:t>voies</a:t>
            </a:r>
            <a:r>
              <a:rPr lang="en-GB" dirty="0"/>
              <a:t> de cooperation </a:t>
            </a:r>
            <a:r>
              <a:rPr lang="en-GB" dirty="0" err="1"/>
              <a:t>officielle</a:t>
            </a:r>
            <a:r>
              <a:rPr lang="en-GB" dirty="0"/>
              <a:t> ne </a:t>
            </a:r>
            <a:r>
              <a:rPr lang="en-GB" dirty="0" err="1"/>
              <a:t>peuvent</a:t>
            </a:r>
            <a:r>
              <a:rPr lang="en-GB" dirty="0"/>
              <a:t> </a:t>
            </a:r>
            <a:r>
              <a:rPr lang="en-GB" dirty="0" err="1"/>
              <a:t>être</a:t>
            </a:r>
            <a:r>
              <a:rPr lang="en-GB" dirty="0"/>
              <a:t> </a:t>
            </a:r>
            <a:r>
              <a:rPr lang="en-GB" dirty="0" err="1"/>
              <a:t>éludées</a:t>
            </a:r>
            <a:endParaRPr lang="en-GB" dirty="0"/>
          </a:p>
          <a:p>
            <a:r>
              <a:rPr lang="en-GB" dirty="0"/>
              <a:t>Accorder un </a:t>
            </a:r>
            <a:r>
              <a:rPr lang="en-GB" dirty="0" err="1"/>
              <a:t>délai</a:t>
            </a:r>
            <a:r>
              <a:rPr lang="en-GB" dirty="0"/>
              <a:t> </a:t>
            </a:r>
            <a:r>
              <a:rPr lang="en-GB" dirty="0" err="1"/>
              <a:t>assez</a:t>
            </a:r>
            <a:r>
              <a:rPr lang="en-GB" dirty="0"/>
              <a:t> long aux </a:t>
            </a:r>
            <a:r>
              <a:rPr lang="en-GB" dirty="0" err="1"/>
              <a:t>requêtes</a:t>
            </a:r>
            <a:r>
              <a:rPr lang="en-GB" dirty="0"/>
              <a:t> </a:t>
            </a:r>
            <a:r>
              <a:rPr lang="en-GB" dirty="0" err="1"/>
              <a:t>officielles</a:t>
            </a:r>
            <a:r>
              <a:rPr lang="en-GB" dirty="0"/>
              <a:t> pour </a:t>
            </a:r>
            <a:r>
              <a:rPr lang="en-GB" dirty="0" err="1"/>
              <a:t>être</a:t>
            </a:r>
            <a:r>
              <a:rPr lang="en-GB" dirty="0"/>
              <a:t> </a:t>
            </a:r>
            <a:r>
              <a:rPr lang="en-GB" dirty="0" err="1"/>
              <a:t>exécutées</a:t>
            </a:r>
            <a:endParaRPr lang="en-GB" dirty="0"/>
          </a:p>
          <a:p>
            <a:r>
              <a:rPr lang="en-GB" dirty="0"/>
              <a:t>Les </a:t>
            </a:r>
            <a:r>
              <a:rPr lang="en-GB" dirty="0" err="1"/>
              <a:t>requêtes</a:t>
            </a:r>
            <a:r>
              <a:rPr lang="en-GB" dirty="0"/>
              <a:t> </a:t>
            </a:r>
            <a:r>
              <a:rPr lang="en-GB" dirty="0" err="1"/>
              <a:t>officielles</a:t>
            </a:r>
            <a:r>
              <a:rPr lang="en-GB" dirty="0"/>
              <a:t> </a:t>
            </a:r>
            <a:r>
              <a:rPr lang="en-GB" dirty="0" err="1"/>
              <a:t>peuvent</a:t>
            </a:r>
            <a:r>
              <a:rPr lang="en-GB" dirty="0"/>
              <a:t> </a:t>
            </a:r>
            <a:r>
              <a:rPr lang="en-GB" dirty="0" err="1"/>
              <a:t>être</a:t>
            </a:r>
            <a:r>
              <a:rPr lang="en-GB" dirty="0"/>
              <a:t> </a:t>
            </a:r>
            <a:r>
              <a:rPr lang="en-GB" dirty="0" err="1"/>
              <a:t>accompagnées</a:t>
            </a:r>
            <a:r>
              <a:rPr lang="en-GB" dirty="0"/>
              <a:t> de </a:t>
            </a:r>
            <a:r>
              <a:rPr lang="en-GB" dirty="0" err="1"/>
              <a:t>demandes</a:t>
            </a:r>
            <a:r>
              <a:rPr lang="en-GB" dirty="0"/>
              <a:t> </a:t>
            </a:r>
            <a:r>
              <a:rPr lang="en-GB" dirty="0" err="1"/>
              <a:t>informelles</a:t>
            </a:r>
            <a:endParaRPr lang="en-GB" dirty="0"/>
          </a:p>
          <a:p>
            <a:r>
              <a:rPr lang="en-GB" dirty="0"/>
              <a:t>Les contacts directs entre </a:t>
            </a:r>
            <a:r>
              <a:rPr lang="en-GB" dirty="0" err="1"/>
              <a:t>autorités</a:t>
            </a:r>
            <a:r>
              <a:rPr lang="en-GB" dirty="0"/>
              <a:t> </a:t>
            </a:r>
            <a:r>
              <a:rPr lang="en-GB" dirty="0" err="1"/>
              <a:t>doivent</a:t>
            </a:r>
            <a:r>
              <a:rPr lang="en-GB" dirty="0"/>
              <a:t> </a:t>
            </a:r>
            <a:r>
              <a:rPr lang="en-GB" dirty="0" err="1"/>
              <a:t>être</a:t>
            </a:r>
            <a:r>
              <a:rPr lang="en-GB" dirty="0"/>
              <a:t> </a:t>
            </a:r>
            <a:r>
              <a:rPr lang="en-GB" dirty="0" err="1"/>
              <a:t>préparès</a:t>
            </a:r>
            <a:endParaRPr lang="en-GB" dirty="0"/>
          </a:p>
          <a:p>
            <a:r>
              <a:rPr lang="en-GB" dirty="0" err="1"/>
              <a:t>L’autorité</a:t>
            </a:r>
            <a:r>
              <a:rPr lang="en-GB" dirty="0"/>
              <a:t> centrale doit </a:t>
            </a:r>
            <a:r>
              <a:rPr lang="en-GB" dirty="0" err="1"/>
              <a:t>être</a:t>
            </a:r>
            <a:r>
              <a:rPr lang="en-GB" dirty="0"/>
              <a:t> </a:t>
            </a:r>
            <a:r>
              <a:rPr lang="en-GB" dirty="0" err="1"/>
              <a:t>informée</a:t>
            </a:r>
            <a:r>
              <a:rPr lang="en-GB" dirty="0"/>
              <a:t>.</a:t>
            </a:r>
          </a:p>
          <a:p>
            <a:r>
              <a:rPr lang="en-GB" dirty="0" err="1"/>
              <a:t>L’intérêt</a:t>
            </a:r>
            <a:r>
              <a:rPr lang="en-GB" dirty="0"/>
              <a:t> de signer un accord </a:t>
            </a:r>
            <a:r>
              <a:rPr lang="en-GB" dirty="0" err="1"/>
              <a:t>ou</a:t>
            </a:r>
            <a:r>
              <a:rPr lang="en-GB" dirty="0"/>
              <a:t> MOU</a:t>
            </a:r>
          </a:p>
          <a:p>
            <a:r>
              <a:rPr lang="en-GB" dirty="0"/>
              <a:t>Les </a:t>
            </a:r>
            <a:r>
              <a:rPr lang="en-GB" dirty="0" err="1"/>
              <a:t>Etats</a:t>
            </a:r>
            <a:r>
              <a:rPr lang="en-GB" dirty="0"/>
              <a:t> qui </a:t>
            </a:r>
            <a:r>
              <a:rPr lang="en-GB" dirty="0" err="1"/>
              <a:t>reçoivent</a:t>
            </a:r>
            <a:r>
              <a:rPr lang="en-GB" dirty="0"/>
              <a:t> des </a:t>
            </a:r>
            <a:r>
              <a:rPr lang="en-GB" dirty="0" err="1"/>
              <a:t>informations</a:t>
            </a:r>
            <a:r>
              <a:rPr lang="en-GB" dirty="0"/>
              <a:t> </a:t>
            </a:r>
            <a:r>
              <a:rPr lang="en-GB" dirty="0" err="1"/>
              <a:t>considérées</a:t>
            </a:r>
            <a:r>
              <a:rPr lang="en-GB" dirty="0"/>
              <a:t> </a:t>
            </a:r>
            <a:r>
              <a:rPr lang="en-GB" dirty="0" err="1"/>
              <a:t>comme</a:t>
            </a:r>
            <a:r>
              <a:rPr lang="en-GB" dirty="0"/>
              <a:t> </a:t>
            </a:r>
            <a:r>
              <a:rPr lang="en-GB" dirty="0" err="1"/>
              <a:t>pouvant</a:t>
            </a:r>
            <a:r>
              <a:rPr lang="en-GB" dirty="0"/>
              <a:t> faire cesser </a:t>
            </a:r>
            <a:r>
              <a:rPr lang="en-GB" dirty="0" err="1"/>
              <a:t>ou</a:t>
            </a:r>
            <a:r>
              <a:rPr lang="en-GB" dirty="0"/>
              <a:t> </a:t>
            </a:r>
            <a:r>
              <a:rPr lang="en-GB" dirty="0" err="1"/>
              <a:t>éviter</a:t>
            </a:r>
            <a:r>
              <a:rPr lang="en-GB" dirty="0"/>
              <a:t> un crime sont </a:t>
            </a:r>
            <a:r>
              <a:rPr lang="en-GB" dirty="0" err="1"/>
              <a:t>tenus</a:t>
            </a:r>
            <a:r>
              <a:rPr lang="en-GB" dirty="0"/>
              <a:t> par les PA de les </a:t>
            </a:r>
            <a:r>
              <a:rPr lang="en-GB" dirty="0" err="1"/>
              <a:t>partager</a:t>
            </a:r>
            <a:r>
              <a:rPr lang="en-GB" dirty="0"/>
              <a:t>. (art. 10 PATP)</a:t>
            </a:r>
          </a:p>
          <a:p>
            <a:endParaRPr lang="en-GB" dirty="0"/>
          </a:p>
        </p:txBody>
      </p:sp>
      <p:sp>
        <p:nvSpPr>
          <p:cNvPr id="4" name="Footer Placeholder 3">
            <a:extLst>
              <a:ext uri="{FF2B5EF4-FFF2-40B4-BE49-F238E27FC236}">
                <a16:creationId xmlns:a16="http://schemas.microsoft.com/office/drawing/2014/main" id="{D1C62E08-F088-51B7-83E5-ED485193C7AA}"/>
              </a:ext>
            </a:extLst>
          </p:cNvPr>
          <p:cNvSpPr>
            <a:spLocks noGrp="1"/>
          </p:cNvSpPr>
          <p:nvPr>
            <p:ph type="ftr" sz="quarter" idx="11"/>
          </p:nvPr>
        </p:nvSpPr>
        <p:spPr/>
        <p:txBody>
          <a:bodyPr/>
          <a:lstStyle/>
          <a:p>
            <a:r>
              <a:rPr lang="fr-FR" dirty="0"/>
              <a:t>Source UNODC</a:t>
            </a:r>
          </a:p>
        </p:txBody>
      </p:sp>
      <p:sp>
        <p:nvSpPr>
          <p:cNvPr id="5" name="Slide Number Placeholder 4">
            <a:extLst>
              <a:ext uri="{FF2B5EF4-FFF2-40B4-BE49-F238E27FC236}">
                <a16:creationId xmlns:a16="http://schemas.microsoft.com/office/drawing/2014/main" id="{C98802AC-C42B-4C6E-E4FC-BB94A4B3FF13}"/>
              </a:ext>
            </a:extLst>
          </p:cNvPr>
          <p:cNvSpPr>
            <a:spLocks noGrp="1"/>
          </p:cNvSpPr>
          <p:nvPr>
            <p:ph type="sldNum" sz="quarter" idx="12"/>
          </p:nvPr>
        </p:nvSpPr>
        <p:spPr/>
        <p:txBody>
          <a:bodyPr/>
          <a:lstStyle/>
          <a:p>
            <a:fld id="{704DD884-1421-4063-BD41-863B1C173EB3}" type="slidenum">
              <a:rPr lang="fr-FR" smtClean="0"/>
              <a:t>4</a:t>
            </a:fld>
            <a:endParaRPr lang="fr-FR"/>
          </a:p>
        </p:txBody>
      </p:sp>
      <p:pic>
        <p:nvPicPr>
          <p:cNvPr id="6" name="Image 6">
            <a:extLst>
              <a:ext uri="{FF2B5EF4-FFF2-40B4-BE49-F238E27FC236}">
                <a16:creationId xmlns:a16="http://schemas.microsoft.com/office/drawing/2014/main" id="{CDD6666D-8C88-7D3D-37D6-70D35EB2A705}"/>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B02DA7ED-389F-9664-B019-AE42F648E0F6}"/>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965919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77B6C-8223-F2BB-0ED6-9BCA6BB83FFF}"/>
              </a:ext>
            </a:extLst>
          </p:cNvPr>
          <p:cNvSpPr>
            <a:spLocks noGrp="1"/>
          </p:cNvSpPr>
          <p:nvPr>
            <p:ph type="title"/>
          </p:nvPr>
        </p:nvSpPr>
        <p:spPr/>
        <p:txBody>
          <a:bodyPr>
            <a:normAutofit fontScale="90000"/>
          </a:bodyPr>
          <a:lstStyle/>
          <a:p>
            <a:br>
              <a:rPr lang="en-GB" dirty="0"/>
            </a:br>
            <a:r>
              <a:rPr lang="en-GB" dirty="0"/>
              <a:t>Les </a:t>
            </a:r>
            <a:r>
              <a:rPr lang="en-GB" dirty="0" err="1"/>
              <a:t>facteurs</a:t>
            </a:r>
            <a:r>
              <a:rPr lang="en-GB" dirty="0"/>
              <a:t> de localisation des </a:t>
            </a:r>
            <a:r>
              <a:rPr lang="en-GB" dirty="0" err="1"/>
              <a:t>poursuites</a:t>
            </a:r>
            <a:endParaRPr lang="en-GB" dirty="0"/>
          </a:p>
        </p:txBody>
      </p:sp>
      <p:sp>
        <p:nvSpPr>
          <p:cNvPr id="3" name="Content Placeholder 2">
            <a:extLst>
              <a:ext uri="{FF2B5EF4-FFF2-40B4-BE49-F238E27FC236}">
                <a16:creationId xmlns:a16="http://schemas.microsoft.com/office/drawing/2014/main" id="{82947000-EEB9-FBAA-2F04-B97FDF654E35}"/>
              </a:ext>
            </a:extLst>
          </p:cNvPr>
          <p:cNvSpPr>
            <a:spLocks noGrp="1"/>
          </p:cNvSpPr>
          <p:nvPr>
            <p:ph idx="1"/>
          </p:nvPr>
        </p:nvSpPr>
        <p:spPr>
          <a:xfrm>
            <a:off x="677334" y="1840675"/>
            <a:ext cx="8596668" cy="4200687"/>
          </a:xfrm>
        </p:spPr>
        <p:txBody>
          <a:bodyPr>
            <a:normAutofit/>
          </a:bodyPr>
          <a:lstStyle/>
          <a:p>
            <a:r>
              <a:rPr lang="en-GB" dirty="0"/>
              <a:t>Existence </a:t>
            </a:r>
            <a:r>
              <a:rPr lang="en-GB" dirty="0" err="1"/>
              <a:t>d’une</a:t>
            </a:r>
            <a:r>
              <a:rPr lang="en-GB" dirty="0"/>
              <a:t> legislation ?</a:t>
            </a:r>
          </a:p>
          <a:p>
            <a:pPr lvl="1"/>
            <a:r>
              <a:rPr lang="en-GB" dirty="0" err="1"/>
              <a:t>Prévoit-elle</a:t>
            </a:r>
            <a:r>
              <a:rPr lang="en-GB" dirty="0"/>
              <a:t> la </a:t>
            </a:r>
            <a:r>
              <a:rPr lang="en-GB" dirty="0" err="1"/>
              <a:t>possibilité</a:t>
            </a:r>
            <a:r>
              <a:rPr lang="en-GB" dirty="0"/>
              <a:t> de juger les infractions ?</a:t>
            </a:r>
          </a:p>
          <a:p>
            <a:pPr lvl="1"/>
            <a:r>
              <a:rPr lang="en-GB" dirty="0" err="1"/>
              <a:t>Intègre</a:t>
            </a:r>
            <a:r>
              <a:rPr lang="en-GB" dirty="0"/>
              <a:t> </a:t>
            </a:r>
            <a:r>
              <a:rPr lang="en-GB" dirty="0" err="1"/>
              <a:t>t’elle</a:t>
            </a:r>
            <a:r>
              <a:rPr lang="en-GB" dirty="0"/>
              <a:t> </a:t>
            </a:r>
            <a:r>
              <a:rPr lang="en-GB" dirty="0" err="1"/>
              <a:t>toute</a:t>
            </a:r>
            <a:r>
              <a:rPr lang="en-GB" dirty="0"/>
              <a:t> les </a:t>
            </a:r>
            <a:r>
              <a:rPr lang="en-GB" dirty="0" err="1"/>
              <a:t>formes</a:t>
            </a:r>
            <a:r>
              <a:rPr lang="en-GB" dirty="0"/>
              <a:t> </a:t>
            </a:r>
            <a:r>
              <a:rPr lang="en-GB" dirty="0" err="1"/>
              <a:t>d’exploitation</a:t>
            </a:r>
            <a:r>
              <a:rPr lang="en-GB" dirty="0"/>
              <a:t> ?</a:t>
            </a:r>
          </a:p>
          <a:p>
            <a:r>
              <a:rPr lang="en-GB" dirty="0" err="1"/>
              <a:t>Capacité</a:t>
            </a:r>
            <a:r>
              <a:rPr lang="en-GB" dirty="0"/>
              <a:t> de </a:t>
            </a:r>
            <a:r>
              <a:rPr lang="en-GB" dirty="0" err="1"/>
              <a:t>condamner</a:t>
            </a:r>
            <a:r>
              <a:rPr lang="en-GB" dirty="0"/>
              <a:t> à la hauteur de la </a:t>
            </a:r>
            <a:r>
              <a:rPr lang="en-GB" dirty="0" err="1"/>
              <a:t>gravité</a:t>
            </a:r>
            <a:r>
              <a:rPr lang="en-GB" dirty="0"/>
              <a:t> de </a:t>
            </a:r>
            <a:r>
              <a:rPr lang="en-GB" dirty="0" err="1"/>
              <a:t>l’infraction</a:t>
            </a:r>
            <a:r>
              <a:rPr lang="en-GB" dirty="0"/>
              <a:t> ?</a:t>
            </a:r>
          </a:p>
          <a:p>
            <a:r>
              <a:rPr lang="en-GB" dirty="0"/>
              <a:t>Lieu </a:t>
            </a:r>
            <a:r>
              <a:rPr lang="en-GB" dirty="0" err="1"/>
              <a:t>où</a:t>
            </a:r>
            <a:r>
              <a:rPr lang="en-GB" dirty="0"/>
              <a:t> se </a:t>
            </a:r>
            <a:r>
              <a:rPr lang="en-GB" dirty="0" err="1"/>
              <a:t>trouve</a:t>
            </a:r>
            <a:r>
              <a:rPr lang="en-GB" dirty="0"/>
              <a:t> les </a:t>
            </a:r>
            <a:r>
              <a:rPr lang="en-GB" dirty="0" err="1"/>
              <a:t>accusés</a:t>
            </a:r>
            <a:r>
              <a:rPr lang="en-GB" dirty="0"/>
              <a:t> ?</a:t>
            </a:r>
          </a:p>
          <a:p>
            <a:pPr lvl="1"/>
            <a:r>
              <a:rPr lang="en-GB" dirty="0"/>
              <a:t>Y-a-t-il lieu de </a:t>
            </a:r>
            <a:r>
              <a:rPr lang="en-GB" dirty="0" err="1"/>
              <a:t>dépayser</a:t>
            </a:r>
            <a:r>
              <a:rPr lang="en-GB" dirty="0"/>
              <a:t> </a:t>
            </a:r>
            <a:r>
              <a:rPr lang="en-GB" dirty="0" err="1"/>
              <a:t>l’affaire</a:t>
            </a:r>
            <a:r>
              <a:rPr lang="en-GB" dirty="0"/>
              <a:t> ? </a:t>
            </a:r>
          </a:p>
          <a:p>
            <a:pPr lvl="1"/>
            <a:r>
              <a:rPr lang="en-GB" dirty="0" err="1"/>
              <a:t>Qu’elles</a:t>
            </a:r>
            <a:r>
              <a:rPr lang="en-GB" dirty="0"/>
              <a:t> sont les </a:t>
            </a:r>
            <a:r>
              <a:rPr lang="en-GB" dirty="0" err="1"/>
              <a:t>règles</a:t>
            </a:r>
            <a:r>
              <a:rPr lang="en-GB" dirty="0"/>
              <a:t> de </a:t>
            </a:r>
            <a:r>
              <a:rPr lang="en-GB" dirty="0" err="1"/>
              <a:t>dépaysement</a:t>
            </a:r>
            <a:r>
              <a:rPr lang="en-GB" dirty="0"/>
              <a:t> ?</a:t>
            </a:r>
          </a:p>
          <a:p>
            <a:r>
              <a:rPr lang="en-GB" dirty="0"/>
              <a:t>Division des </a:t>
            </a:r>
            <a:r>
              <a:rPr lang="en-GB" dirty="0" err="1"/>
              <a:t>poursuites</a:t>
            </a:r>
            <a:r>
              <a:rPr lang="en-GB" dirty="0"/>
              <a:t>: </a:t>
            </a:r>
            <a:r>
              <a:rPr lang="en-GB" dirty="0" err="1"/>
              <a:t>est-elle</a:t>
            </a:r>
            <a:r>
              <a:rPr lang="en-GB" dirty="0"/>
              <a:t> utile ?</a:t>
            </a:r>
          </a:p>
          <a:p>
            <a:pPr lvl="1"/>
            <a:r>
              <a:rPr lang="en-GB" dirty="0" err="1"/>
              <a:t>Qu’elles</a:t>
            </a:r>
            <a:r>
              <a:rPr lang="en-GB" dirty="0"/>
              <a:t> </a:t>
            </a:r>
            <a:r>
              <a:rPr lang="en-GB" dirty="0" err="1"/>
              <a:t>mesures</a:t>
            </a:r>
            <a:r>
              <a:rPr lang="en-GB" dirty="0"/>
              <a:t> </a:t>
            </a:r>
            <a:r>
              <a:rPr lang="en-GB" dirty="0" err="1"/>
              <a:t>peuvent</a:t>
            </a:r>
            <a:r>
              <a:rPr lang="en-GB" dirty="0"/>
              <a:t> </a:t>
            </a:r>
            <a:r>
              <a:rPr lang="en-GB" dirty="0" err="1"/>
              <a:t>être</a:t>
            </a:r>
            <a:r>
              <a:rPr lang="en-GB" dirty="0"/>
              <a:t> prises pour </a:t>
            </a:r>
            <a:r>
              <a:rPr lang="en-GB" dirty="0" err="1"/>
              <a:t>creér</a:t>
            </a:r>
            <a:r>
              <a:rPr lang="en-GB" dirty="0"/>
              <a:t> </a:t>
            </a:r>
            <a:r>
              <a:rPr lang="en-GB" dirty="0" err="1"/>
              <a:t>une</a:t>
            </a:r>
            <a:r>
              <a:rPr lang="en-GB" dirty="0"/>
              <a:t> </a:t>
            </a:r>
            <a:r>
              <a:rPr lang="en-GB" dirty="0" err="1"/>
              <a:t>complémentarité</a:t>
            </a:r>
            <a:r>
              <a:rPr lang="en-GB" dirty="0"/>
              <a:t> et non </a:t>
            </a:r>
            <a:r>
              <a:rPr lang="en-GB" dirty="0" err="1"/>
              <a:t>une</a:t>
            </a:r>
            <a:r>
              <a:rPr lang="en-GB" dirty="0"/>
              <a:t> concurrence ?</a:t>
            </a:r>
          </a:p>
          <a:p>
            <a:pPr lvl="1"/>
            <a:endParaRPr lang="en-GB" dirty="0"/>
          </a:p>
        </p:txBody>
      </p:sp>
      <p:sp>
        <p:nvSpPr>
          <p:cNvPr id="4" name="Footer Placeholder 3">
            <a:extLst>
              <a:ext uri="{FF2B5EF4-FFF2-40B4-BE49-F238E27FC236}">
                <a16:creationId xmlns:a16="http://schemas.microsoft.com/office/drawing/2014/main" id="{720756C7-B468-06BC-F3D6-BE2526B4D0A1}"/>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3EA4C137-2A68-E79F-5156-2252EA713CD4}"/>
              </a:ext>
            </a:extLst>
          </p:cNvPr>
          <p:cNvSpPr>
            <a:spLocks noGrp="1"/>
          </p:cNvSpPr>
          <p:nvPr>
            <p:ph type="sldNum" sz="quarter" idx="12"/>
          </p:nvPr>
        </p:nvSpPr>
        <p:spPr/>
        <p:txBody>
          <a:bodyPr/>
          <a:lstStyle/>
          <a:p>
            <a:fld id="{704DD884-1421-4063-BD41-863B1C173EB3}" type="slidenum">
              <a:rPr lang="fr-FR" smtClean="0"/>
              <a:t>5</a:t>
            </a:fld>
            <a:endParaRPr lang="fr-FR"/>
          </a:p>
        </p:txBody>
      </p:sp>
      <p:pic>
        <p:nvPicPr>
          <p:cNvPr id="6" name="Image 5">
            <a:extLst>
              <a:ext uri="{FF2B5EF4-FFF2-40B4-BE49-F238E27FC236}">
                <a16:creationId xmlns:a16="http://schemas.microsoft.com/office/drawing/2014/main" id="{AF57E62B-FC0D-C9D0-93E4-3C1EF65CA778}"/>
              </a:ext>
            </a:extLst>
          </p:cNvPr>
          <p:cNvPicPr>
            <a:picLocks noChangeAspect="1"/>
          </p:cNvPicPr>
          <p:nvPr/>
        </p:nvPicPr>
        <p:blipFill>
          <a:blip r:embed="rId2"/>
          <a:stretch>
            <a:fillRect/>
          </a:stretch>
        </p:blipFill>
        <p:spPr>
          <a:xfrm>
            <a:off x="10215154" y="161083"/>
            <a:ext cx="1441367" cy="740254"/>
          </a:xfrm>
          <a:prstGeom prst="rect">
            <a:avLst/>
          </a:prstGeom>
        </p:spPr>
      </p:pic>
      <p:pic>
        <p:nvPicPr>
          <p:cNvPr id="7" name="Image 6">
            <a:extLst>
              <a:ext uri="{FF2B5EF4-FFF2-40B4-BE49-F238E27FC236}">
                <a16:creationId xmlns:a16="http://schemas.microsoft.com/office/drawing/2014/main" id="{AA4B6D4B-1978-DE16-B1EE-BEB01D0D63CD}"/>
              </a:ext>
            </a:extLst>
          </p:cNvPr>
          <p:cNvPicPr>
            <a:picLocks noChangeAspect="1"/>
          </p:cNvPicPr>
          <p:nvPr/>
        </p:nvPicPr>
        <p:blipFill>
          <a:blip r:embed="rId3"/>
          <a:stretch>
            <a:fillRect/>
          </a:stretch>
        </p:blipFill>
        <p:spPr>
          <a:xfrm>
            <a:off x="302225" y="199593"/>
            <a:ext cx="1504950" cy="590550"/>
          </a:xfrm>
          <a:prstGeom prst="rect">
            <a:avLst/>
          </a:prstGeom>
        </p:spPr>
      </p:pic>
    </p:spTree>
    <p:extLst>
      <p:ext uri="{BB962C8B-B14F-4D97-AF65-F5344CB8AC3E}">
        <p14:creationId xmlns:p14="http://schemas.microsoft.com/office/powerpoint/2010/main" val="3087129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B080D-387A-1011-2384-294CD7843AFE}"/>
              </a:ext>
            </a:extLst>
          </p:cNvPr>
          <p:cNvSpPr>
            <a:spLocks noGrp="1"/>
          </p:cNvSpPr>
          <p:nvPr>
            <p:ph type="title"/>
          </p:nvPr>
        </p:nvSpPr>
        <p:spPr/>
        <p:txBody>
          <a:bodyPr/>
          <a:lstStyle/>
          <a:p>
            <a:br>
              <a:rPr lang="en-GB" dirty="0"/>
            </a:br>
            <a:r>
              <a:rPr lang="en-GB" dirty="0" err="1"/>
              <a:t>Facteurs</a:t>
            </a:r>
            <a:r>
              <a:rPr lang="en-GB" dirty="0"/>
              <a:t> de localisation des </a:t>
            </a:r>
            <a:r>
              <a:rPr lang="en-GB" dirty="0" err="1"/>
              <a:t>poursuites</a:t>
            </a:r>
            <a:endParaRPr lang="en-GB" dirty="0"/>
          </a:p>
        </p:txBody>
      </p:sp>
      <p:sp>
        <p:nvSpPr>
          <p:cNvPr id="3" name="Content Placeholder 2">
            <a:extLst>
              <a:ext uri="{FF2B5EF4-FFF2-40B4-BE49-F238E27FC236}">
                <a16:creationId xmlns:a16="http://schemas.microsoft.com/office/drawing/2014/main" id="{BF032841-D70D-EF70-E745-2BDBAD45FC63}"/>
              </a:ext>
            </a:extLst>
          </p:cNvPr>
          <p:cNvSpPr>
            <a:spLocks noGrp="1"/>
          </p:cNvSpPr>
          <p:nvPr>
            <p:ph idx="1"/>
          </p:nvPr>
        </p:nvSpPr>
        <p:spPr/>
        <p:txBody>
          <a:bodyPr/>
          <a:lstStyle/>
          <a:p>
            <a:r>
              <a:rPr lang="en-GB" dirty="0"/>
              <a:t>Questions relatives à la </a:t>
            </a:r>
            <a:r>
              <a:rPr lang="en-GB" dirty="0" err="1"/>
              <a:t>preuve</a:t>
            </a:r>
            <a:endParaRPr lang="en-GB" dirty="0"/>
          </a:p>
          <a:p>
            <a:pPr lvl="1"/>
            <a:r>
              <a:rPr lang="en-GB" dirty="0" err="1"/>
              <a:t>Compte</a:t>
            </a:r>
            <a:r>
              <a:rPr lang="en-GB" dirty="0"/>
              <a:t> </a:t>
            </a:r>
            <a:r>
              <a:rPr lang="en-GB" dirty="0" err="1"/>
              <a:t>tenu</a:t>
            </a:r>
            <a:r>
              <a:rPr lang="en-GB" dirty="0"/>
              <a:t> des </a:t>
            </a:r>
            <a:r>
              <a:rPr lang="en-GB" dirty="0" err="1"/>
              <a:t>preuves</a:t>
            </a:r>
            <a:r>
              <a:rPr lang="en-GB" dirty="0"/>
              <a:t> </a:t>
            </a:r>
            <a:r>
              <a:rPr lang="en-GB" dirty="0" err="1"/>
              <a:t>recueillies</a:t>
            </a:r>
            <a:r>
              <a:rPr lang="en-GB" dirty="0"/>
              <a:t> et des </a:t>
            </a:r>
            <a:r>
              <a:rPr lang="en-GB" dirty="0" err="1"/>
              <a:t>régles</a:t>
            </a:r>
            <a:r>
              <a:rPr lang="en-GB" dirty="0"/>
              <a:t> de </a:t>
            </a:r>
            <a:r>
              <a:rPr lang="en-GB" dirty="0" err="1"/>
              <a:t>recevabilité</a:t>
            </a:r>
            <a:r>
              <a:rPr lang="en-GB" dirty="0"/>
              <a:t>, </a:t>
            </a:r>
            <a:r>
              <a:rPr lang="en-GB" dirty="0" err="1"/>
              <a:t>qu’elle</a:t>
            </a:r>
            <a:r>
              <a:rPr lang="en-GB" dirty="0"/>
              <a:t> </a:t>
            </a:r>
            <a:r>
              <a:rPr lang="en-GB" dirty="0" err="1"/>
              <a:t>juridiciton</a:t>
            </a:r>
            <a:r>
              <a:rPr lang="en-GB" dirty="0"/>
              <a:t> </a:t>
            </a:r>
            <a:r>
              <a:rPr lang="en-GB" dirty="0" err="1"/>
              <a:t>offrirait</a:t>
            </a:r>
            <a:r>
              <a:rPr lang="en-GB" dirty="0"/>
              <a:t> le </a:t>
            </a:r>
            <a:r>
              <a:rPr lang="en-GB" dirty="0" err="1"/>
              <a:t>meilleure</a:t>
            </a:r>
            <a:r>
              <a:rPr lang="en-GB" dirty="0"/>
              <a:t> chance de </a:t>
            </a:r>
            <a:r>
              <a:rPr lang="en-GB" dirty="0" err="1"/>
              <a:t>mener</a:t>
            </a:r>
            <a:r>
              <a:rPr lang="en-GB" dirty="0"/>
              <a:t> les </a:t>
            </a:r>
            <a:r>
              <a:rPr lang="en-GB" dirty="0" err="1"/>
              <a:t>poursuites</a:t>
            </a:r>
            <a:r>
              <a:rPr lang="en-GB" dirty="0"/>
              <a:t> à bonne fin ?</a:t>
            </a:r>
          </a:p>
          <a:p>
            <a:r>
              <a:rPr lang="en-GB" dirty="0" err="1"/>
              <a:t>Produits</a:t>
            </a:r>
            <a:r>
              <a:rPr lang="en-GB" dirty="0"/>
              <a:t> du crime</a:t>
            </a:r>
          </a:p>
          <a:p>
            <a:pPr lvl="1"/>
            <a:r>
              <a:rPr lang="en-GB" dirty="0" err="1"/>
              <a:t>Où</a:t>
            </a:r>
            <a:r>
              <a:rPr lang="en-GB" dirty="0"/>
              <a:t> sont </a:t>
            </a:r>
            <a:r>
              <a:rPr lang="en-GB" dirty="0" err="1"/>
              <a:t>détenus</a:t>
            </a:r>
            <a:r>
              <a:rPr lang="en-GB" dirty="0"/>
              <a:t> les </a:t>
            </a:r>
            <a:r>
              <a:rPr lang="en-GB" dirty="0" err="1"/>
              <a:t>produits</a:t>
            </a:r>
            <a:r>
              <a:rPr lang="en-GB" dirty="0"/>
              <a:t> du crime ?</a:t>
            </a:r>
          </a:p>
          <a:p>
            <a:pPr lvl="1"/>
            <a:r>
              <a:rPr lang="en-GB" dirty="0" err="1"/>
              <a:t>Où</a:t>
            </a:r>
            <a:r>
              <a:rPr lang="en-GB" dirty="0"/>
              <a:t> </a:t>
            </a:r>
            <a:r>
              <a:rPr lang="en-GB" dirty="0" err="1"/>
              <a:t>ont-ils</a:t>
            </a:r>
            <a:r>
              <a:rPr lang="en-GB" dirty="0"/>
              <a:t> </a:t>
            </a:r>
            <a:r>
              <a:rPr lang="en-GB" dirty="0" err="1"/>
              <a:t>été</a:t>
            </a:r>
            <a:r>
              <a:rPr lang="en-GB" dirty="0"/>
              <a:t> </a:t>
            </a:r>
            <a:r>
              <a:rPr lang="en-GB" dirty="0" err="1"/>
              <a:t>saisis</a:t>
            </a:r>
            <a:r>
              <a:rPr lang="en-GB" dirty="0"/>
              <a:t> ?</a:t>
            </a:r>
          </a:p>
          <a:p>
            <a:pPr lvl="1"/>
            <a:r>
              <a:rPr lang="en-GB" dirty="0" err="1"/>
              <a:t>Où</a:t>
            </a:r>
            <a:r>
              <a:rPr lang="en-GB" dirty="0"/>
              <a:t> a-t-on la </a:t>
            </a:r>
            <a:r>
              <a:rPr lang="en-GB" dirty="0" err="1"/>
              <a:t>meilleure</a:t>
            </a:r>
            <a:r>
              <a:rPr lang="en-GB" dirty="0"/>
              <a:t> chance </a:t>
            </a:r>
            <a:r>
              <a:rPr lang="en-GB" dirty="0" err="1"/>
              <a:t>d’obtenir</a:t>
            </a:r>
            <a:r>
              <a:rPr lang="en-GB" dirty="0"/>
              <a:t> la confiscation la plus large ?</a:t>
            </a:r>
          </a:p>
          <a:p>
            <a:pPr lvl="1"/>
            <a:r>
              <a:rPr lang="en-GB" dirty="0"/>
              <a:t>Un partage </a:t>
            </a:r>
            <a:r>
              <a:rPr lang="en-GB" dirty="0" err="1"/>
              <a:t>peut</a:t>
            </a:r>
            <a:r>
              <a:rPr lang="en-GB" dirty="0"/>
              <a:t>-il </a:t>
            </a:r>
            <a:r>
              <a:rPr lang="en-GB" dirty="0" err="1"/>
              <a:t>être</a:t>
            </a:r>
            <a:r>
              <a:rPr lang="en-GB" dirty="0"/>
              <a:t> envisage en fin de </a:t>
            </a:r>
            <a:r>
              <a:rPr lang="en-GB" dirty="0" err="1"/>
              <a:t>procès</a:t>
            </a:r>
            <a:r>
              <a:rPr lang="en-GB" dirty="0"/>
              <a:t> ?</a:t>
            </a:r>
          </a:p>
          <a:p>
            <a:r>
              <a:rPr lang="en-GB" dirty="0" err="1"/>
              <a:t>Ressources</a:t>
            </a:r>
            <a:r>
              <a:rPr lang="en-GB" dirty="0"/>
              <a:t> et </a:t>
            </a:r>
            <a:r>
              <a:rPr lang="en-GB" dirty="0" err="1"/>
              <a:t>coût</a:t>
            </a:r>
            <a:r>
              <a:rPr lang="en-GB" dirty="0"/>
              <a:t> des </a:t>
            </a:r>
            <a:r>
              <a:rPr lang="en-GB" dirty="0" err="1"/>
              <a:t>poursuites</a:t>
            </a:r>
            <a:endParaRPr lang="en-GB" dirty="0"/>
          </a:p>
        </p:txBody>
      </p:sp>
      <p:sp>
        <p:nvSpPr>
          <p:cNvPr id="4" name="Footer Placeholder 3">
            <a:extLst>
              <a:ext uri="{FF2B5EF4-FFF2-40B4-BE49-F238E27FC236}">
                <a16:creationId xmlns:a16="http://schemas.microsoft.com/office/drawing/2014/main" id="{C231E721-9598-83AB-8C28-5B5A77FEDF0D}"/>
              </a:ext>
            </a:extLst>
          </p:cNvPr>
          <p:cNvSpPr>
            <a:spLocks noGrp="1"/>
          </p:cNvSpPr>
          <p:nvPr>
            <p:ph type="ftr" sz="quarter" idx="11"/>
          </p:nvPr>
        </p:nvSpPr>
        <p:spPr/>
        <p:txBody>
          <a:bodyPr/>
          <a:lstStyle/>
          <a:p>
            <a:endParaRPr lang="fr-FR" dirty="0"/>
          </a:p>
        </p:txBody>
      </p:sp>
      <p:sp>
        <p:nvSpPr>
          <p:cNvPr id="5" name="Slide Number Placeholder 4">
            <a:extLst>
              <a:ext uri="{FF2B5EF4-FFF2-40B4-BE49-F238E27FC236}">
                <a16:creationId xmlns:a16="http://schemas.microsoft.com/office/drawing/2014/main" id="{100B4BD9-4E02-FC2A-6041-FBB387C88D2B}"/>
              </a:ext>
            </a:extLst>
          </p:cNvPr>
          <p:cNvSpPr>
            <a:spLocks noGrp="1"/>
          </p:cNvSpPr>
          <p:nvPr>
            <p:ph type="sldNum" sz="quarter" idx="12"/>
          </p:nvPr>
        </p:nvSpPr>
        <p:spPr/>
        <p:txBody>
          <a:bodyPr/>
          <a:lstStyle/>
          <a:p>
            <a:fld id="{704DD884-1421-4063-BD41-863B1C173EB3}" type="slidenum">
              <a:rPr lang="fr-FR" smtClean="0"/>
              <a:t>6</a:t>
            </a:fld>
            <a:endParaRPr lang="fr-FR"/>
          </a:p>
        </p:txBody>
      </p:sp>
      <p:pic>
        <p:nvPicPr>
          <p:cNvPr id="6" name="Image 6">
            <a:extLst>
              <a:ext uri="{FF2B5EF4-FFF2-40B4-BE49-F238E27FC236}">
                <a16:creationId xmlns:a16="http://schemas.microsoft.com/office/drawing/2014/main" id="{D815532E-7860-227F-66E5-63EF6B7C4A24}"/>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2141DE43-B875-AC91-98C7-E8E7FBA8CFDF}"/>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108878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86891-FC34-2EA9-4238-7D0FFE05D214}"/>
              </a:ext>
            </a:extLst>
          </p:cNvPr>
          <p:cNvSpPr>
            <a:spLocks noGrp="1"/>
          </p:cNvSpPr>
          <p:nvPr>
            <p:ph type="title"/>
          </p:nvPr>
        </p:nvSpPr>
        <p:spPr/>
        <p:txBody>
          <a:bodyPr/>
          <a:lstStyle/>
          <a:p>
            <a:br>
              <a:rPr lang="en-GB" dirty="0"/>
            </a:br>
            <a:r>
              <a:rPr lang="en-GB" dirty="0" err="1"/>
              <a:t>Facteurs</a:t>
            </a:r>
            <a:r>
              <a:rPr lang="en-GB" dirty="0"/>
              <a:t> de localisation des </a:t>
            </a:r>
            <a:r>
              <a:rPr lang="en-GB" dirty="0" err="1"/>
              <a:t>poursuites</a:t>
            </a:r>
            <a:endParaRPr lang="en-GB" dirty="0"/>
          </a:p>
        </p:txBody>
      </p:sp>
      <p:sp>
        <p:nvSpPr>
          <p:cNvPr id="3" name="Content Placeholder 2">
            <a:extLst>
              <a:ext uri="{FF2B5EF4-FFF2-40B4-BE49-F238E27FC236}">
                <a16:creationId xmlns:a16="http://schemas.microsoft.com/office/drawing/2014/main" id="{96D15802-1C05-77DA-CF2C-5E1BF30DC1E2}"/>
              </a:ext>
            </a:extLst>
          </p:cNvPr>
          <p:cNvSpPr>
            <a:spLocks noGrp="1"/>
          </p:cNvSpPr>
          <p:nvPr>
            <p:ph idx="1"/>
          </p:nvPr>
        </p:nvSpPr>
        <p:spPr/>
        <p:txBody>
          <a:bodyPr/>
          <a:lstStyle/>
          <a:p>
            <a:r>
              <a:rPr lang="en-GB" dirty="0" err="1"/>
              <a:t>Présence</a:t>
            </a:r>
            <a:r>
              <a:rPr lang="en-GB" dirty="0"/>
              <a:t> et assistance des </a:t>
            </a:r>
            <a:r>
              <a:rPr lang="en-GB" dirty="0" err="1"/>
              <a:t>témoins</a:t>
            </a:r>
            <a:endParaRPr lang="en-GB" dirty="0"/>
          </a:p>
          <a:p>
            <a:pPr lvl="1"/>
            <a:r>
              <a:rPr lang="en-GB" dirty="0"/>
              <a:t>Le Meilleur </a:t>
            </a:r>
            <a:r>
              <a:rPr lang="en-GB" dirty="0" err="1"/>
              <a:t>soutien</a:t>
            </a:r>
            <a:r>
              <a:rPr lang="en-GB" dirty="0"/>
              <a:t> </a:t>
            </a:r>
            <a:r>
              <a:rPr lang="en-GB" dirty="0" err="1"/>
              <a:t>pourra-t’il</a:t>
            </a:r>
            <a:r>
              <a:rPr lang="en-GB" dirty="0"/>
              <a:t> </a:t>
            </a:r>
            <a:r>
              <a:rPr lang="en-GB" dirty="0" err="1"/>
              <a:t>être</a:t>
            </a:r>
            <a:r>
              <a:rPr lang="en-GB" dirty="0"/>
              <a:t> </a:t>
            </a:r>
            <a:r>
              <a:rPr lang="en-GB" dirty="0" err="1"/>
              <a:t>donné</a:t>
            </a:r>
            <a:r>
              <a:rPr lang="en-GB" dirty="0"/>
              <a:t> aux </a:t>
            </a:r>
            <a:r>
              <a:rPr lang="en-GB" dirty="0" err="1"/>
              <a:t>témoins</a:t>
            </a:r>
            <a:r>
              <a:rPr lang="en-GB" dirty="0"/>
              <a:t>/ </a:t>
            </a:r>
            <a:r>
              <a:rPr lang="en-GB" dirty="0" err="1"/>
              <a:t>victimes</a:t>
            </a:r>
            <a:r>
              <a:rPr lang="en-GB" dirty="0"/>
              <a:t> ?</a:t>
            </a:r>
          </a:p>
          <a:p>
            <a:pPr lvl="1"/>
            <a:r>
              <a:rPr lang="en-GB" dirty="0" err="1"/>
              <a:t>D’autres</a:t>
            </a:r>
            <a:r>
              <a:rPr lang="en-GB" dirty="0"/>
              <a:t> </a:t>
            </a:r>
            <a:r>
              <a:rPr lang="en-GB" dirty="0" err="1"/>
              <a:t>moyens</a:t>
            </a:r>
            <a:r>
              <a:rPr lang="en-GB" dirty="0"/>
              <a:t> de </a:t>
            </a:r>
            <a:r>
              <a:rPr lang="en-GB" dirty="0" err="1"/>
              <a:t>comparution</a:t>
            </a:r>
            <a:r>
              <a:rPr lang="en-GB" dirty="0"/>
              <a:t> </a:t>
            </a:r>
            <a:r>
              <a:rPr lang="en-GB" dirty="0" err="1"/>
              <a:t>sont-ils</a:t>
            </a:r>
            <a:r>
              <a:rPr lang="en-GB" dirty="0"/>
              <a:t> </a:t>
            </a:r>
            <a:r>
              <a:rPr lang="en-GB" dirty="0" err="1"/>
              <a:t>envisageables</a:t>
            </a:r>
            <a:r>
              <a:rPr lang="en-GB" dirty="0"/>
              <a:t> ?</a:t>
            </a:r>
          </a:p>
          <a:p>
            <a:pPr lvl="1"/>
            <a:r>
              <a:rPr lang="en-GB" dirty="0" err="1"/>
              <a:t>D’autres</a:t>
            </a:r>
            <a:r>
              <a:rPr lang="en-GB" dirty="0"/>
              <a:t> </a:t>
            </a:r>
            <a:r>
              <a:rPr lang="en-GB" dirty="0" err="1"/>
              <a:t>moyens</a:t>
            </a:r>
            <a:r>
              <a:rPr lang="en-GB" dirty="0"/>
              <a:t> de </a:t>
            </a:r>
            <a:r>
              <a:rPr lang="en-GB" dirty="0" err="1"/>
              <a:t>témoigner</a:t>
            </a:r>
            <a:r>
              <a:rPr lang="en-GB" dirty="0"/>
              <a:t> </a:t>
            </a:r>
            <a:r>
              <a:rPr lang="en-GB" dirty="0" err="1"/>
              <a:t>sont-ils</a:t>
            </a:r>
            <a:r>
              <a:rPr lang="en-GB" dirty="0"/>
              <a:t> possibles ? (</a:t>
            </a:r>
            <a:r>
              <a:rPr lang="en-GB" dirty="0" err="1"/>
              <a:t>anonymat</a:t>
            </a:r>
            <a:r>
              <a:rPr lang="en-GB" dirty="0"/>
              <a:t>, </a:t>
            </a:r>
            <a:r>
              <a:rPr lang="en-GB" dirty="0" err="1"/>
              <a:t>écrit</a:t>
            </a:r>
            <a:r>
              <a:rPr lang="en-GB" dirty="0"/>
              <a:t>…)</a:t>
            </a:r>
          </a:p>
          <a:p>
            <a:pPr lvl="1"/>
            <a:r>
              <a:rPr lang="en-GB" dirty="0"/>
              <a:t>Les </a:t>
            </a:r>
            <a:r>
              <a:rPr lang="en-GB" dirty="0" err="1"/>
              <a:t>témoins</a:t>
            </a:r>
            <a:r>
              <a:rPr lang="en-GB" dirty="0"/>
              <a:t> </a:t>
            </a:r>
            <a:r>
              <a:rPr lang="en-GB" dirty="0" err="1"/>
              <a:t>pourront-ils</a:t>
            </a:r>
            <a:r>
              <a:rPr lang="en-GB" dirty="0"/>
              <a:t> </a:t>
            </a:r>
            <a:r>
              <a:rPr lang="en-GB" dirty="0" err="1"/>
              <a:t>être</a:t>
            </a:r>
            <a:r>
              <a:rPr lang="en-GB" dirty="0"/>
              <a:t> protégés ?</a:t>
            </a:r>
          </a:p>
          <a:p>
            <a:r>
              <a:rPr lang="en-GB" dirty="0"/>
              <a:t>En </a:t>
            </a:r>
            <a:r>
              <a:rPr lang="en-GB" dirty="0" err="1"/>
              <a:t>combien</a:t>
            </a:r>
            <a:r>
              <a:rPr lang="en-GB" dirty="0"/>
              <a:t> de temps </a:t>
            </a:r>
            <a:r>
              <a:rPr lang="en-GB" dirty="0" err="1"/>
              <a:t>l’affaire</a:t>
            </a:r>
            <a:r>
              <a:rPr lang="en-GB" dirty="0"/>
              <a:t> </a:t>
            </a:r>
            <a:r>
              <a:rPr lang="en-GB" dirty="0" err="1"/>
              <a:t>peut</a:t>
            </a:r>
            <a:r>
              <a:rPr lang="en-GB" dirty="0"/>
              <a:t>  </a:t>
            </a:r>
            <a:r>
              <a:rPr lang="en-GB" dirty="0" err="1"/>
              <a:t>elle</a:t>
            </a:r>
            <a:r>
              <a:rPr lang="en-GB" dirty="0"/>
              <a:t> </a:t>
            </a:r>
            <a:r>
              <a:rPr lang="en-GB" dirty="0" err="1"/>
              <a:t>être</a:t>
            </a:r>
            <a:r>
              <a:rPr lang="en-GB" dirty="0"/>
              <a:t> </a:t>
            </a:r>
            <a:r>
              <a:rPr lang="en-GB" dirty="0" err="1"/>
              <a:t>jugée</a:t>
            </a:r>
            <a:r>
              <a:rPr lang="en-GB" dirty="0"/>
              <a:t> ?</a:t>
            </a:r>
          </a:p>
          <a:p>
            <a:r>
              <a:rPr lang="en-GB" dirty="0" err="1"/>
              <a:t>Intérêt</a:t>
            </a:r>
            <a:r>
              <a:rPr lang="en-GB" dirty="0"/>
              <a:t> de la </a:t>
            </a:r>
            <a:r>
              <a:rPr lang="en-GB" dirty="0" err="1"/>
              <a:t>victime</a:t>
            </a:r>
            <a:endParaRPr lang="en-GB" dirty="0"/>
          </a:p>
          <a:p>
            <a:pPr lvl="1"/>
            <a:r>
              <a:rPr lang="en-GB" dirty="0"/>
              <a:t>Les </a:t>
            </a:r>
            <a:r>
              <a:rPr lang="en-GB" dirty="0" err="1"/>
              <a:t>intérêts</a:t>
            </a:r>
            <a:r>
              <a:rPr lang="en-GB" dirty="0"/>
              <a:t> de la </a:t>
            </a:r>
            <a:r>
              <a:rPr lang="en-GB" dirty="0" err="1"/>
              <a:t>victime</a:t>
            </a:r>
            <a:r>
              <a:rPr lang="en-GB" dirty="0"/>
              <a:t> </a:t>
            </a:r>
            <a:r>
              <a:rPr lang="en-GB" dirty="0" err="1"/>
              <a:t>souffriraient-ils</a:t>
            </a:r>
            <a:r>
              <a:rPr lang="en-GB" dirty="0"/>
              <a:t> d’un </a:t>
            </a:r>
            <a:r>
              <a:rPr lang="en-GB" dirty="0" err="1"/>
              <a:t>changement</a:t>
            </a:r>
            <a:r>
              <a:rPr lang="en-GB" dirty="0"/>
              <a:t> de competence ?</a:t>
            </a:r>
          </a:p>
          <a:p>
            <a:pPr lvl="1"/>
            <a:r>
              <a:rPr lang="en-GB" dirty="0"/>
              <a:t>La </a:t>
            </a:r>
            <a:r>
              <a:rPr lang="en-GB" dirty="0" err="1"/>
              <a:t>victime</a:t>
            </a:r>
            <a:r>
              <a:rPr lang="en-GB" dirty="0"/>
              <a:t> </a:t>
            </a:r>
            <a:r>
              <a:rPr lang="en-GB" dirty="0" err="1"/>
              <a:t>peut-elle</a:t>
            </a:r>
            <a:r>
              <a:rPr lang="en-GB" dirty="0"/>
              <a:t> </a:t>
            </a:r>
            <a:r>
              <a:rPr lang="en-GB" dirty="0" err="1"/>
              <a:t>être</a:t>
            </a:r>
            <a:r>
              <a:rPr lang="en-GB" dirty="0"/>
              <a:t> </a:t>
            </a:r>
            <a:r>
              <a:rPr lang="en-GB" dirty="0" err="1"/>
              <a:t>facilement</a:t>
            </a:r>
            <a:r>
              <a:rPr lang="en-GB" dirty="0"/>
              <a:t> </a:t>
            </a:r>
            <a:r>
              <a:rPr lang="en-GB" dirty="0" err="1"/>
              <a:t>indemnisée</a:t>
            </a:r>
            <a:r>
              <a:rPr lang="en-GB" dirty="0"/>
              <a:t> ? </a:t>
            </a:r>
          </a:p>
        </p:txBody>
      </p:sp>
      <p:sp>
        <p:nvSpPr>
          <p:cNvPr id="4" name="Footer Placeholder 3">
            <a:extLst>
              <a:ext uri="{FF2B5EF4-FFF2-40B4-BE49-F238E27FC236}">
                <a16:creationId xmlns:a16="http://schemas.microsoft.com/office/drawing/2014/main" id="{7CE27022-5E65-C925-14B7-E1CDD928CF56}"/>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7C6BE334-2EC2-7D4C-E0F9-369FAFA92635}"/>
              </a:ext>
            </a:extLst>
          </p:cNvPr>
          <p:cNvSpPr>
            <a:spLocks noGrp="1"/>
          </p:cNvSpPr>
          <p:nvPr>
            <p:ph type="sldNum" sz="quarter" idx="12"/>
          </p:nvPr>
        </p:nvSpPr>
        <p:spPr/>
        <p:txBody>
          <a:bodyPr/>
          <a:lstStyle/>
          <a:p>
            <a:fld id="{704DD884-1421-4063-BD41-863B1C173EB3}" type="slidenum">
              <a:rPr lang="fr-FR" smtClean="0"/>
              <a:t>7</a:t>
            </a:fld>
            <a:endParaRPr lang="fr-FR"/>
          </a:p>
        </p:txBody>
      </p:sp>
      <p:pic>
        <p:nvPicPr>
          <p:cNvPr id="6" name="Image 6">
            <a:extLst>
              <a:ext uri="{FF2B5EF4-FFF2-40B4-BE49-F238E27FC236}">
                <a16:creationId xmlns:a16="http://schemas.microsoft.com/office/drawing/2014/main" id="{E55EA530-F263-8E87-5693-97C6673B7E99}"/>
              </a:ext>
            </a:extLst>
          </p:cNvPr>
          <p:cNvPicPr>
            <a:picLocks noChangeAspect="1"/>
          </p:cNvPicPr>
          <p:nvPr/>
        </p:nvPicPr>
        <p:blipFill>
          <a:blip r:embed="rId2"/>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508C5485-81EB-9188-721D-3DEC4253CB18}"/>
              </a:ext>
            </a:extLst>
          </p:cNvPr>
          <p:cNvPicPr>
            <a:picLocks noChangeAspect="1"/>
          </p:cNvPicPr>
          <p:nvPr/>
        </p:nvPicPr>
        <p:blipFill>
          <a:blip r:embed="rId3"/>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1100819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br>
              <a:rPr lang="fr-FR" dirty="0">
                <a:solidFill>
                  <a:schemeClr val="accent4">
                    <a:lumMod val="75000"/>
                  </a:schemeClr>
                </a:solidFill>
              </a:rPr>
            </a:br>
            <a:r>
              <a:rPr lang="fr-FR" dirty="0">
                <a:solidFill>
                  <a:schemeClr val="accent4">
                    <a:lumMod val="75000"/>
                  </a:schemeClr>
                </a:solidFill>
              </a:rPr>
              <a:t>Je vous remercie de votre attention</a:t>
            </a:r>
            <a:br>
              <a:rPr lang="fr-FR" dirty="0">
                <a:solidFill>
                  <a:schemeClr val="accent4">
                    <a:lumMod val="75000"/>
                  </a:schemeClr>
                </a:solidFill>
              </a:rPr>
            </a:br>
            <a:br>
              <a:rPr lang="fr-FR" dirty="0">
                <a:solidFill>
                  <a:schemeClr val="accent4">
                    <a:lumMod val="75000"/>
                  </a:schemeClr>
                </a:solidFill>
              </a:rPr>
            </a:br>
            <a:br>
              <a:rPr lang="fr-FR" dirty="0">
                <a:solidFill>
                  <a:schemeClr val="accent4">
                    <a:lumMod val="75000"/>
                  </a:schemeClr>
                </a:solidFill>
              </a:rPr>
            </a:br>
            <a:br>
              <a:rPr lang="fr-FR" dirty="0"/>
            </a:br>
            <a:endParaRPr lang="fr-FR" dirty="0"/>
          </a:p>
        </p:txBody>
      </p:sp>
      <p:sp>
        <p:nvSpPr>
          <p:cNvPr id="2" name="Espace réservé du contenu 1"/>
          <p:cNvSpPr>
            <a:spLocks noGrp="1"/>
          </p:cNvSpPr>
          <p:nvPr>
            <p:ph idx="1"/>
          </p:nvPr>
        </p:nvSpPr>
        <p:spPr/>
        <p:txBody>
          <a:bodyPr/>
          <a:lstStyle/>
          <a:p>
            <a:endParaRPr lang="fr-FR"/>
          </a:p>
        </p:txBody>
      </p:sp>
      <p:pic>
        <p:nvPicPr>
          <p:cNvPr id="5" name="Image 4"/>
          <p:cNvPicPr>
            <a:picLocks noChangeAspect="1"/>
          </p:cNvPicPr>
          <p:nvPr/>
        </p:nvPicPr>
        <p:blipFill>
          <a:blip r:embed="rId3"/>
          <a:stretch>
            <a:fillRect/>
          </a:stretch>
        </p:blipFill>
        <p:spPr>
          <a:xfrm>
            <a:off x="302224" y="199594"/>
            <a:ext cx="1539827" cy="604236"/>
          </a:xfrm>
          <a:prstGeom prst="rect">
            <a:avLst/>
          </a:prstGeom>
        </p:spPr>
      </p:pic>
      <p:pic>
        <p:nvPicPr>
          <p:cNvPr id="4" name="Image 5">
            <a:extLst>
              <a:ext uri="{FF2B5EF4-FFF2-40B4-BE49-F238E27FC236}">
                <a16:creationId xmlns:a16="http://schemas.microsoft.com/office/drawing/2014/main" id="{D98F9F02-A805-5BB8-BBB4-3D1810BF8D77}"/>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306908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16FA7-7BEC-BE46-FE77-D759A2CD612E}"/>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FB21758F-254D-61D7-CF64-2F22F816AD4E}"/>
              </a:ext>
            </a:extLst>
          </p:cNvPr>
          <p:cNvSpPr>
            <a:spLocks noGrp="1"/>
          </p:cNvSpPr>
          <p:nvPr>
            <p:ph idx="1"/>
          </p:nvPr>
        </p:nvSpPr>
        <p:spPr/>
        <p:txBody>
          <a:bodyPr/>
          <a:lstStyle/>
          <a:p>
            <a:endParaRPr lang="en-GB"/>
          </a:p>
        </p:txBody>
      </p:sp>
      <p:sp>
        <p:nvSpPr>
          <p:cNvPr id="4" name="Footer Placeholder 3">
            <a:extLst>
              <a:ext uri="{FF2B5EF4-FFF2-40B4-BE49-F238E27FC236}">
                <a16:creationId xmlns:a16="http://schemas.microsoft.com/office/drawing/2014/main" id="{18668A96-9CF2-B939-C31B-6E6F62C472A9}"/>
              </a:ext>
            </a:extLst>
          </p:cNvPr>
          <p:cNvSpPr>
            <a:spLocks noGrp="1"/>
          </p:cNvSpPr>
          <p:nvPr>
            <p:ph type="ftr" sz="quarter" idx="11"/>
          </p:nvPr>
        </p:nvSpPr>
        <p:spPr/>
        <p:txBody>
          <a:bodyPr/>
          <a:lstStyle/>
          <a:p>
            <a:endParaRPr lang="fr-FR" dirty="0"/>
          </a:p>
        </p:txBody>
      </p:sp>
      <p:sp>
        <p:nvSpPr>
          <p:cNvPr id="5" name="Slide Number Placeholder 4">
            <a:extLst>
              <a:ext uri="{FF2B5EF4-FFF2-40B4-BE49-F238E27FC236}">
                <a16:creationId xmlns:a16="http://schemas.microsoft.com/office/drawing/2014/main" id="{73CC9152-281D-1097-C241-BD3C5B0AD732}"/>
              </a:ext>
            </a:extLst>
          </p:cNvPr>
          <p:cNvSpPr>
            <a:spLocks noGrp="1"/>
          </p:cNvSpPr>
          <p:nvPr>
            <p:ph type="sldNum" sz="quarter" idx="12"/>
          </p:nvPr>
        </p:nvSpPr>
        <p:spPr/>
        <p:txBody>
          <a:bodyPr/>
          <a:lstStyle/>
          <a:p>
            <a:fld id="{704DD884-1421-4063-BD41-863B1C173EB3}" type="slidenum">
              <a:rPr lang="fr-FR" smtClean="0"/>
              <a:t>9</a:t>
            </a:fld>
            <a:endParaRPr lang="fr-FR"/>
          </a:p>
        </p:txBody>
      </p:sp>
    </p:spTree>
    <p:extLst>
      <p:ext uri="{BB962C8B-B14F-4D97-AF65-F5344CB8AC3E}">
        <p14:creationId xmlns:p14="http://schemas.microsoft.com/office/powerpoint/2010/main" val="3324794636"/>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1083</Words>
  <Application>Microsoft Office PowerPoint</Application>
  <PresentationFormat>Widescreen</PresentationFormat>
  <Paragraphs>126</Paragraphs>
  <Slides>9</Slides>
  <Notes>6</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9</vt:i4>
      </vt:variant>
    </vt:vector>
  </HeadingPairs>
  <TitlesOfParts>
    <vt:vector size="21" baseType="lpstr">
      <vt:lpstr>SimSun</vt:lpstr>
      <vt:lpstr>ACaslonPro-Regular</vt:lpstr>
      <vt:lpstr>Arial</vt:lpstr>
      <vt:lpstr>Calibri</vt:lpstr>
      <vt:lpstr>EuropeanPiStd-3</vt:lpstr>
      <vt:lpstr>GillSansStd-Bold</vt:lpstr>
      <vt:lpstr>MinisterEFOP-Book</vt:lpstr>
      <vt:lpstr>MinisterEFOP-BookItalic</vt:lpstr>
      <vt:lpstr>Times New Roman</vt:lpstr>
      <vt:lpstr>Trebuchet MS</vt:lpstr>
      <vt:lpstr>Wingdings 3</vt:lpstr>
      <vt:lpstr>Facette</vt:lpstr>
      <vt:lpstr>PowerPoint Presentation</vt:lpstr>
      <vt:lpstr> La question de la compétence</vt:lpstr>
      <vt:lpstr>Comparaison des deux infractions</vt:lpstr>
      <vt:lpstr>Comment gérer la dimension transnationale de l’enquête ?</vt:lpstr>
      <vt:lpstr> Les facteurs de localisation des poursuites</vt:lpstr>
      <vt:lpstr> Facteurs de localisation des poursuites</vt:lpstr>
      <vt:lpstr> Facteurs de localisation des poursuites</vt:lpstr>
      <vt:lpstr> Je vous remercie de votre attention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Assistance technique à maîtrise d’ouvrage pour la mise en œuvre du Projet d’Appui à la Justice et à la Sécurité au Niger (AJUSEN) Volet Justice –</dc:title>
  <dc:creator>Laure DEZES</dc:creator>
  <cp:lastModifiedBy>Loic GUERIN</cp:lastModifiedBy>
  <cp:revision>238</cp:revision>
  <dcterms:created xsi:type="dcterms:W3CDTF">2018-01-22T14:28:11Z</dcterms:created>
  <dcterms:modified xsi:type="dcterms:W3CDTF">2024-06-02T15:06:11Z</dcterms:modified>
</cp:coreProperties>
</file>